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83" r:id="rId8"/>
    <p:sldId id="264" r:id="rId9"/>
    <p:sldId id="265" r:id="rId10"/>
    <p:sldId id="266" r:id="rId11"/>
    <p:sldId id="267" r:id="rId12"/>
    <p:sldId id="268" r:id="rId13"/>
    <p:sldId id="285" r:id="rId14"/>
    <p:sldId id="286" r:id="rId15"/>
    <p:sldId id="269" r:id="rId16"/>
    <p:sldId id="287" r:id="rId17"/>
    <p:sldId id="270" r:id="rId18"/>
    <p:sldId id="288" r:id="rId19"/>
    <p:sldId id="284" r:id="rId20"/>
    <p:sldId id="272" r:id="rId21"/>
    <p:sldId id="273" r:id="rId22"/>
    <p:sldId id="275" r:id="rId23"/>
    <p:sldId id="276" r:id="rId24"/>
    <p:sldId id="274" r:id="rId25"/>
    <p:sldId id="280" r:id="rId26"/>
    <p:sldId id="277" r:id="rId27"/>
    <p:sldId id="278" r:id="rId28"/>
    <p:sldId id="279" r:id="rId29"/>
    <p:sldId id="281" r:id="rId30"/>
    <p:sldId id="282" r:id="rId31"/>
    <p:sldId id="289" r:id="rId3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70" d="100"/>
          <a:sy n="70" d="100"/>
        </p:scale>
        <p:origin x="-52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104"/>
    </p:cViewPr>
  </p:sorterViewPr>
  <p:notesViewPr>
    <p:cSldViewPr>
      <p:cViewPr varScale="1">
        <p:scale>
          <a:sx n="56" d="100"/>
          <a:sy n="56" d="100"/>
        </p:scale>
        <p:origin x="-186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B54469-3964-43EA-8A26-0A6D724FD499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3DA77A83-F998-499B-B966-D19E742268A7}">
      <dgm:prSet phldrT="[文字]"/>
      <dgm:spPr/>
      <dgm:t>
        <a:bodyPr/>
        <a:lstStyle/>
        <a:p>
          <a:r>
            <a:rPr lang="en-US" altLang="zh-TW" dirty="0" smtClean="0"/>
            <a:t>Step 1</a:t>
          </a:r>
          <a:endParaRPr lang="zh-TW" altLang="en-US" dirty="0"/>
        </a:p>
      </dgm:t>
    </dgm:pt>
    <dgm:pt modelId="{7FF4B19E-B5B8-48DC-9BDE-19F7FE41EBC5}" type="parTrans" cxnId="{9FE49CF3-6E4E-4578-8665-A83700C8FACD}">
      <dgm:prSet/>
      <dgm:spPr/>
      <dgm:t>
        <a:bodyPr/>
        <a:lstStyle/>
        <a:p>
          <a:endParaRPr lang="zh-TW" altLang="en-US"/>
        </a:p>
      </dgm:t>
    </dgm:pt>
    <dgm:pt modelId="{7B81A90A-EDEF-493F-AC77-528743B12579}" type="sibTrans" cxnId="{9FE49CF3-6E4E-4578-8665-A83700C8FACD}">
      <dgm:prSet/>
      <dgm:spPr/>
      <dgm:t>
        <a:bodyPr/>
        <a:lstStyle/>
        <a:p>
          <a:endParaRPr lang="zh-TW" altLang="en-US"/>
        </a:p>
      </dgm:t>
    </dgm:pt>
    <dgm:pt modelId="{89E42A2B-39D4-4568-A2B2-40AFAC4F66C6}">
      <dgm:prSet phldrT="[文字]" custT="1"/>
      <dgm:spPr/>
      <dgm:t>
        <a:bodyPr/>
        <a:lstStyle/>
        <a:p>
          <a:r>
            <a:rPr lang="en-US" altLang="zh-TW" sz="1800" b="1" dirty="0" smtClean="0">
              <a:solidFill>
                <a:srgbClr val="FF0000"/>
              </a:solidFill>
            </a:rPr>
            <a:t>construct a contextual term similarity matrix</a:t>
          </a:r>
          <a:endParaRPr lang="zh-TW" altLang="en-US" sz="1800" b="1" dirty="0">
            <a:solidFill>
              <a:srgbClr val="FF0000"/>
            </a:solidFill>
          </a:endParaRPr>
        </a:p>
      </dgm:t>
    </dgm:pt>
    <dgm:pt modelId="{F29E5747-1367-4841-926D-A024F8D8BBD5}" type="parTrans" cxnId="{3328AB5D-515F-4149-889E-E41A7FC00A76}">
      <dgm:prSet/>
      <dgm:spPr/>
      <dgm:t>
        <a:bodyPr/>
        <a:lstStyle/>
        <a:p>
          <a:endParaRPr lang="zh-TW" altLang="en-US"/>
        </a:p>
      </dgm:t>
    </dgm:pt>
    <dgm:pt modelId="{981A927B-CB63-467F-BA68-6DE933BFDA90}" type="sibTrans" cxnId="{3328AB5D-515F-4149-889E-E41A7FC00A76}">
      <dgm:prSet/>
      <dgm:spPr/>
      <dgm:t>
        <a:bodyPr/>
        <a:lstStyle/>
        <a:p>
          <a:endParaRPr lang="zh-TW" altLang="en-US"/>
        </a:p>
      </dgm:t>
    </dgm:pt>
    <dgm:pt modelId="{40F64037-F44D-46CA-B8F2-7497CE394D05}">
      <dgm:prSet phldrT="[文字]"/>
      <dgm:spPr/>
      <dgm:t>
        <a:bodyPr/>
        <a:lstStyle/>
        <a:p>
          <a:r>
            <a:rPr lang="en-US" altLang="zh-TW" dirty="0" smtClean="0"/>
            <a:t>Step 2</a:t>
          </a:r>
          <a:endParaRPr lang="zh-TW" altLang="en-US" dirty="0"/>
        </a:p>
      </dgm:t>
    </dgm:pt>
    <dgm:pt modelId="{C9C4FB76-2881-437F-9C34-78AB9258B767}" type="parTrans" cxnId="{03C2D104-8BCE-48B7-ACF5-CBADA96DE55E}">
      <dgm:prSet/>
      <dgm:spPr/>
      <dgm:t>
        <a:bodyPr/>
        <a:lstStyle/>
        <a:p>
          <a:endParaRPr lang="zh-TW" altLang="en-US"/>
        </a:p>
      </dgm:t>
    </dgm:pt>
    <dgm:pt modelId="{096FD446-87C0-43AA-BA95-9E5653091114}" type="sibTrans" cxnId="{03C2D104-8BCE-48B7-ACF5-CBADA96DE55E}">
      <dgm:prSet/>
      <dgm:spPr/>
      <dgm:t>
        <a:bodyPr/>
        <a:lstStyle/>
        <a:p>
          <a:endParaRPr lang="zh-TW" altLang="en-US"/>
        </a:p>
      </dgm:t>
    </dgm:pt>
    <dgm:pt modelId="{FCC4865D-A7B6-430E-ABF3-011EFB65F523}">
      <dgm:prSet phldrT="[文字]" custT="1"/>
      <dgm:spPr/>
      <dgm:t>
        <a:bodyPr/>
        <a:lstStyle/>
        <a:p>
          <a:r>
            <a:rPr lang="en-US" altLang="zh-TW" sz="1800" b="0" dirty="0" smtClean="0"/>
            <a:t>construct a </a:t>
          </a:r>
          <a:r>
            <a:rPr lang="en-US" altLang="zh-TW" sz="1800" b="0" dirty="0" smtClean="0">
              <a:solidFill>
                <a:schemeClr val="tx1"/>
              </a:solidFill>
            </a:rPr>
            <a:t>query term similarity graph</a:t>
          </a:r>
          <a:endParaRPr lang="zh-TW" altLang="en-US" sz="1800" b="0" dirty="0">
            <a:solidFill>
              <a:schemeClr val="tx1"/>
            </a:solidFill>
          </a:endParaRPr>
        </a:p>
      </dgm:t>
    </dgm:pt>
    <dgm:pt modelId="{EE821BAA-F279-4B16-8B5F-71E0C5B89DB7}" type="parTrans" cxnId="{79CAEF49-3403-426D-B7C7-F7962BA42AE1}">
      <dgm:prSet/>
      <dgm:spPr/>
      <dgm:t>
        <a:bodyPr/>
        <a:lstStyle/>
        <a:p>
          <a:endParaRPr lang="zh-TW" altLang="en-US"/>
        </a:p>
      </dgm:t>
    </dgm:pt>
    <dgm:pt modelId="{861EF440-142A-49AA-AF71-FE30D70CD7A5}" type="sibTrans" cxnId="{79CAEF49-3403-426D-B7C7-F7962BA42AE1}">
      <dgm:prSet/>
      <dgm:spPr/>
      <dgm:t>
        <a:bodyPr/>
        <a:lstStyle/>
        <a:p>
          <a:endParaRPr lang="zh-TW" altLang="en-US"/>
        </a:p>
      </dgm:t>
    </dgm:pt>
    <dgm:pt modelId="{0FF5F096-FEA8-4DAD-8F6F-F563699CFDCE}">
      <dgm:prSet phldrT="[文字]"/>
      <dgm:spPr/>
      <dgm:t>
        <a:bodyPr/>
        <a:lstStyle/>
        <a:p>
          <a:r>
            <a:rPr lang="en-US" altLang="zh-TW" dirty="0" smtClean="0"/>
            <a:t>Step 3</a:t>
          </a:r>
          <a:endParaRPr lang="zh-TW" altLang="en-US" dirty="0"/>
        </a:p>
      </dgm:t>
    </dgm:pt>
    <dgm:pt modelId="{7FA70A12-7DCC-4657-842E-908B36311D6C}" type="parTrans" cxnId="{83C2F640-FD8F-4636-A3C7-AD75ADA8F2EF}">
      <dgm:prSet/>
      <dgm:spPr/>
      <dgm:t>
        <a:bodyPr/>
        <a:lstStyle/>
        <a:p>
          <a:endParaRPr lang="zh-TW" altLang="en-US"/>
        </a:p>
      </dgm:t>
    </dgm:pt>
    <dgm:pt modelId="{574907FB-D9DB-48F2-A6C8-CA59E345F2D7}" type="sibTrans" cxnId="{83C2F640-FD8F-4636-A3C7-AD75ADA8F2EF}">
      <dgm:prSet/>
      <dgm:spPr/>
      <dgm:t>
        <a:bodyPr/>
        <a:lstStyle/>
        <a:p>
          <a:endParaRPr lang="zh-TW" altLang="en-US"/>
        </a:p>
      </dgm:t>
    </dgm:pt>
    <dgm:pt modelId="{1A5BD39C-6631-4125-AB3A-B81DFC28DE63}">
      <dgm:prSet phldrT="[文字]" custT="1"/>
      <dgm:spPr/>
      <dgm:t>
        <a:bodyPr/>
        <a:lstStyle/>
        <a:p>
          <a:r>
            <a:rPr lang="en-US" altLang="zh-TW" sz="1800" b="0" dirty="0" smtClean="0"/>
            <a:t>Label and present the senses to the users</a:t>
          </a:r>
          <a:endParaRPr lang="zh-TW" altLang="en-US" sz="1800" b="0" dirty="0"/>
        </a:p>
      </dgm:t>
    </dgm:pt>
    <dgm:pt modelId="{8C5BF65E-4652-4379-B304-6F9E1ED07492}" type="parTrans" cxnId="{FEC50ABC-40C6-40E3-8A76-4019E9CE23EB}">
      <dgm:prSet/>
      <dgm:spPr/>
      <dgm:t>
        <a:bodyPr/>
        <a:lstStyle/>
        <a:p>
          <a:endParaRPr lang="zh-TW" altLang="en-US"/>
        </a:p>
      </dgm:t>
    </dgm:pt>
    <dgm:pt modelId="{33B4C952-6E13-4FFE-893C-DE25DA17891B}" type="sibTrans" cxnId="{FEC50ABC-40C6-40E3-8A76-4019E9CE23EB}">
      <dgm:prSet/>
      <dgm:spPr/>
      <dgm:t>
        <a:bodyPr/>
        <a:lstStyle/>
        <a:p>
          <a:endParaRPr lang="zh-TW" altLang="en-US"/>
        </a:p>
      </dgm:t>
    </dgm:pt>
    <dgm:pt modelId="{7196EB3E-C467-4926-A206-A0BE3EF7F2F1}">
      <dgm:prSet phldrT="[文字]"/>
      <dgm:spPr/>
      <dgm:t>
        <a:bodyPr/>
        <a:lstStyle/>
        <a:p>
          <a:r>
            <a:rPr lang="en-US" altLang="zh-TW" dirty="0" smtClean="0"/>
            <a:t>Step 4</a:t>
          </a:r>
          <a:endParaRPr lang="zh-TW" altLang="en-US" dirty="0"/>
        </a:p>
      </dgm:t>
    </dgm:pt>
    <dgm:pt modelId="{4B0F7F00-3C05-4F45-9A38-A489A3A97C6C}" type="parTrans" cxnId="{36FB2F72-C8B4-4D91-8AB7-89502EEB4515}">
      <dgm:prSet/>
      <dgm:spPr/>
      <dgm:t>
        <a:bodyPr/>
        <a:lstStyle/>
        <a:p>
          <a:endParaRPr lang="zh-TW" altLang="en-US"/>
        </a:p>
      </dgm:t>
    </dgm:pt>
    <dgm:pt modelId="{41B01751-50BF-4616-ABAA-C395CF227BD6}" type="sibTrans" cxnId="{36FB2F72-C8B4-4D91-8AB7-89502EEB4515}">
      <dgm:prSet/>
      <dgm:spPr/>
      <dgm:t>
        <a:bodyPr/>
        <a:lstStyle/>
        <a:p>
          <a:endParaRPr lang="zh-TW" altLang="en-US"/>
        </a:p>
      </dgm:t>
    </dgm:pt>
    <dgm:pt modelId="{74340DB9-740B-4C8F-A58C-57115F96E9F8}">
      <dgm:prSet custT="1"/>
      <dgm:spPr/>
      <dgm:t>
        <a:bodyPr/>
        <a:lstStyle/>
        <a:p>
          <a:r>
            <a:rPr lang="en-US" altLang="zh-TW" sz="1800" dirty="0" smtClean="0"/>
            <a:t>Update the query Language Model using user feedback</a:t>
          </a:r>
          <a:endParaRPr lang="zh-TW" altLang="en-US" sz="1800" dirty="0"/>
        </a:p>
      </dgm:t>
    </dgm:pt>
    <dgm:pt modelId="{7C2423A2-F2C7-49E9-B17D-5695E6C3E0A7}" type="parTrans" cxnId="{ED5DB883-F06D-455B-AB65-E9613F7AE073}">
      <dgm:prSet/>
      <dgm:spPr/>
      <dgm:t>
        <a:bodyPr/>
        <a:lstStyle/>
        <a:p>
          <a:endParaRPr lang="zh-TW" altLang="en-US"/>
        </a:p>
      </dgm:t>
    </dgm:pt>
    <dgm:pt modelId="{FA665439-D575-4A56-A97B-02F22EE6137A}" type="sibTrans" cxnId="{ED5DB883-F06D-455B-AB65-E9613F7AE073}">
      <dgm:prSet/>
      <dgm:spPr/>
      <dgm:t>
        <a:bodyPr/>
        <a:lstStyle/>
        <a:p>
          <a:endParaRPr lang="zh-TW" altLang="en-US"/>
        </a:p>
      </dgm:t>
    </dgm:pt>
    <dgm:pt modelId="{9C279DE9-AFC6-42FC-89DB-2DAA344D8663}" type="pres">
      <dgm:prSet presAssocID="{4EB54469-3964-43EA-8A26-0A6D724FD49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07139FE-9A3B-4233-8EB6-DD93925613CB}" type="pres">
      <dgm:prSet presAssocID="{3DA77A83-F998-499B-B966-D19E742268A7}" presName="composite" presStyleCnt="0"/>
      <dgm:spPr/>
    </dgm:pt>
    <dgm:pt modelId="{ADE3160F-B5B7-4FB7-A377-418A5233EFDA}" type="pres">
      <dgm:prSet presAssocID="{3DA77A83-F998-499B-B966-D19E742268A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CEA680-C03E-4A8C-A884-B5F10B29EA40}" type="pres">
      <dgm:prSet presAssocID="{3DA77A83-F998-499B-B966-D19E742268A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1913C8-E336-49AF-A928-F9C1292F0BDE}" type="pres">
      <dgm:prSet presAssocID="{7B81A90A-EDEF-493F-AC77-528743B12579}" presName="sp" presStyleCnt="0"/>
      <dgm:spPr/>
    </dgm:pt>
    <dgm:pt modelId="{4ECFFC89-C8A3-4EA9-B6FC-1556D8661C97}" type="pres">
      <dgm:prSet presAssocID="{40F64037-F44D-46CA-B8F2-7497CE394D05}" presName="composite" presStyleCnt="0"/>
      <dgm:spPr/>
    </dgm:pt>
    <dgm:pt modelId="{753F9F55-E544-4689-B033-C608458604D8}" type="pres">
      <dgm:prSet presAssocID="{40F64037-F44D-46CA-B8F2-7497CE394D0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3C8C326-26AE-48D2-A544-6BDD8E35164B}" type="pres">
      <dgm:prSet presAssocID="{40F64037-F44D-46CA-B8F2-7497CE394D0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A34F03-237D-4DD5-AE92-6DEFA7E1AFE9}" type="pres">
      <dgm:prSet presAssocID="{096FD446-87C0-43AA-BA95-9E5653091114}" presName="sp" presStyleCnt="0"/>
      <dgm:spPr/>
    </dgm:pt>
    <dgm:pt modelId="{8C8D39E4-B83F-4517-B2BC-B5CB65ED4256}" type="pres">
      <dgm:prSet presAssocID="{0FF5F096-FEA8-4DAD-8F6F-F563699CFDCE}" presName="composite" presStyleCnt="0"/>
      <dgm:spPr/>
    </dgm:pt>
    <dgm:pt modelId="{224A6FC4-D1F3-4436-980B-D3AC84A4CDFF}" type="pres">
      <dgm:prSet presAssocID="{0FF5F096-FEA8-4DAD-8F6F-F563699CFDC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FEE3E3-8DE9-4D24-8550-F60205A62280}" type="pres">
      <dgm:prSet presAssocID="{0FF5F096-FEA8-4DAD-8F6F-F563699CFDC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580EE8-7B30-46B3-83C6-AC5071D37262}" type="pres">
      <dgm:prSet presAssocID="{574907FB-D9DB-48F2-A6C8-CA59E345F2D7}" presName="sp" presStyleCnt="0"/>
      <dgm:spPr/>
    </dgm:pt>
    <dgm:pt modelId="{BF5B4689-9238-4EAF-8AAD-C6087FD7C02F}" type="pres">
      <dgm:prSet presAssocID="{7196EB3E-C467-4926-A206-A0BE3EF7F2F1}" presName="composite" presStyleCnt="0"/>
      <dgm:spPr/>
    </dgm:pt>
    <dgm:pt modelId="{08632DDB-F83E-4D42-BB6F-E833787ECB0A}" type="pres">
      <dgm:prSet presAssocID="{7196EB3E-C467-4926-A206-A0BE3EF7F2F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9AD67F-4AC8-4EAA-A555-0C5BA14FAA9E}" type="pres">
      <dgm:prSet presAssocID="{7196EB3E-C467-4926-A206-A0BE3EF7F2F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FE49CF3-6E4E-4578-8665-A83700C8FACD}" srcId="{4EB54469-3964-43EA-8A26-0A6D724FD499}" destId="{3DA77A83-F998-499B-B966-D19E742268A7}" srcOrd="0" destOrd="0" parTransId="{7FF4B19E-B5B8-48DC-9BDE-19F7FE41EBC5}" sibTransId="{7B81A90A-EDEF-493F-AC77-528743B12579}"/>
    <dgm:cxn modelId="{ED5DB883-F06D-455B-AB65-E9613F7AE073}" srcId="{7196EB3E-C467-4926-A206-A0BE3EF7F2F1}" destId="{74340DB9-740B-4C8F-A58C-57115F96E9F8}" srcOrd="0" destOrd="0" parTransId="{7C2423A2-F2C7-49E9-B17D-5695E6C3E0A7}" sibTransId="{FA665439-D575-4A56-A97B-02F22EE6137A}"/>
    <dgm:cxn modelId="{38335EDC-B87A-4003-834A-7608A23A1112}" type="presOf" srcId="{1A5BD39C-6631-4125-AB3A-B81DFC28DE63}" destId="{5DFEE3E3-8DE9-4D24-8550-F60205A62280}" srcOrd="0" destOrd="0" presId="urn:microsoft.com/office/officeart/2005/8/layout/chevron2"/>
    <dgm:cxn modelId="{C6C8777E-CD6C-4248-9E12-BA726E3A74A2}" type="presOf" srcId="{3DA77A83-F998-499B-B966-D19E742268A7}" destId="{ADE3160F-B5B7-4FB7-A377-418A5233EFDA}" srcOrd="0" destOrd="0" presId="urn:microsoft.com/office/officeart/2005/8/layout/chevron2"/>
    <dgm:cxn modelId="{246231DD-7A9C-4FEA-A78E-56F6059DA624}" type="presOf" srcId="{0FF5F096-FEA8-4DAD-8F6F-F563699CFDCE}" destId="{224A6FC4-D1F3-4436-980B-D3AC84A4CDFF}" srcOrd="0" destOrd="0" presId="urn:microsoft.com/office/officeart/2005/8/layout/chevron2"/>
    <dgm:cxn modelId="{FD3B2FB1-8F32-48B1-9D2B-81ADF634C88E}" type="presOf" srcId="{7196EB3E-C467-4926-A206-A0BE3EF7F2F1}" destId="{08632DDB-F83E-4D42-BB6F-E833787ECB0A}" srcOrd="0" destOrd="0" presId="urn:microsoft.com/office/officeart/2005/8/layout/chevron2"/>
    <dgm:cxn modelId="{C72F6954-1493-4CF6-98F4-0FB5C6D73CCF}" type="presOf" srcId="{74340DB9-740B-4C8F-A58C-57115F96E9F8}" destId="{D99AD67F-4AC8-4EAA-A555-0C5BA14FAA9E}" srcOrd="0" destOrd="0" presId="urn:microsoft.com/office/officeart/2005/8/layout/chevron2"/>
    <dgm:cxn modelId="{3328AB5D-515F-4149-889E-E41A7FC00A76}" srcId="{3DA77A83-F998-499B-B966-D19E742268A7}" destId="{89E42A2B-39D4-4568-A2B2-40AFAC4F66C6}" srcOrd="0" destOrd="0" parTransId="{F29E5747-1367-4841-926D-A024F8D8BBD5}" sibTransId="{981A927B-CB63-467F-BA68-6DE933BFDA90}"/>
    <dgm:cxn modelId="{24EB6559-92F8-45D3-94EF-A9118F62531D}" type="presOf" srcId="{40F64037-F44D-46CA-B8F2-7497CE394D05}" destId="{753F9F55-E544-4689-B033-C608458604D8}" srcOrd="0" destOrd="0" presId="urn:microsoft.com/office/officeart/2005/8/layout/chevron2"/>
    <dgm:cxn modelId="{CA882A94-B693-4B15-907F-A7528198905F}" type="presOf" srcId="{4EB54469-3964-43EA-8A26-0A6D724FD499}" destId="{9C279DE9-AFC6-42FC-89DB-2DAA344D8663}" srcOrd="0" destOrd="0" presId="urn:microsoft.com/office/officeart/2005/8/layout/chevron2"/>
    <dgm:cxn modelId="{09E4D0CB-CE45-46AC-A472-61285CEBFC3C}" type="presOf" srcId="{89E42A2B-39D4-4568-A2B2-40AFAC4F66C6}" destId="{B3CEA680-C03E-4A8C-A884-B5F10B29EA40}" srcOrd="0" destOrd="0" presId="urn:microsoft.com/office/officeart/2005/8/layout/chevron2"/>
    <dgm:cxn modelId="{83C2F640-FD8F-4636-A3C7-AD75ADA8F2EF}" srcId="{4EB54469-3964-43EA-8A26-0A6D724FD499}" destId="{0FF5F096-FEA8-4DAD-8F6F-F563699CFDCE}" srcOrd="2" destOrd="0" parTransId="{7FA70A12-7DCC-4657-842E-908B36311D6C}" sibTransId="{574907FB-D9DB-48F2-A6C8-CA59E345F2D7}"/>
    <dgm:cxn modelId="{36FB2F72-C8B4-4D91-8AB7-89502EEB4515}" srcId="{4EB54469-3964-43EA-8A26-0A6D724FD499}" destId="{7196EB3E-C467-4926-A206-A0BE3EF7F2F1}" srcOrd="3" destOrd="0" parTransId="{4B0F7F00-3C05-4F45-9A38-A489A3A97C6C}" sibTransId="{41B01751-50BF-4616-ABAA-C395CF227BD6}"/>
    <dgm:cxn modelId="{311A2D1B-BD42-4BE8-950A-063B6C213969}" type="presOf" srcId="{FCC4865D-A7B6-430E-ABF3-011EFB65F523}" destId="{33C8C326-26AE-48D2-A544-6BDD8E35164B}" srcOrd="0" destOrd="0" presId="urn:microsoft.com/office/officeart/2005/8/layout/chevron2"/>
    <dgm:cxn modelId="{03C2D104-8BCE-48B7-ACF5-CBADA96DE55E}" srcId="{4EB54469-3964-43EA-8A26-0A6D724FD499}" destId="{40F64037-F44D-46CA-B8F2-7497CE394D05}" srcOrd="1" destOrd="0" parTransId="{C9C4FB76-2881-437F-9C34-78AB9258B767}" sibTransId="{096FD446-87C0-43AA-BA95-9E5653091114}"/>
    <dgm:cxn modelId="{79CAEF49-3403-426D-B7C7-F7962BA42AE1}" srcId="{40F64037-F44D-46CA-B8F2-7497CE394D05}" destId="{FCC4865D-A7B6-430E-ABF3-011EFB65F523}" srcOrd="0" destOrd="0" parTransId="{EE821BAA-F279-4B16-8B5F-71E0C5B89DB7}" sibTransId="{861EF440-142A-49AA-AF71-FE30D70CD7A5}"/>
    <dgm:cxn modelId="{FEC50ABC-40C6-40E3-8A76-4019E9CE23EB}" srcId="{0FF5F096-FEA8-4DAD-8F6F-F563699CFDCE}" destId="{1A5BD39C-6631-4125-AB3A-B81DFC28DE63}" srcOrd="0" destOrd="0" parTransId="{8C5BF65E-4652-4379-B304-6F9E1ED07492}" sibTransId="{33B4C952-6E13-4FFE-893C-DE25DA17891B}"/>
    <dgm:cxn modelId="{6FD992B0-467D-47C3-A7E2-F36DA4995C6D}" type="presParOf" srcId="{9C279DE9-AFC6-42FC-89DB-2DAA344D8663}" destId="{C07139FE-9A3B-4233-8EB6-DD93925613CB}" srcOrd="0" destOrd="0" presId="urn:microsoft.com/office/officeart/2005/8/layout/chevron2"/>
    <dgm:cxn modelId="{C88837E4-390F-4F14-B844-89844C815EEB}" type="presParOf" srcId="{C07139FE-9A3B-4233-8EB6-DD93925613CB}" destId="{ADE3160F-B5B7-4FB7-A377-418A5233EFDA}" srcOrd="0" destOrd="0" presId="urn:microsoft.com/office/officeart/2005/8/layout/chevron2"/>
    <dgm:cxn modelId="{3FCBA542-A3D8-4B25-8DB2-6A431BE27225}" type="presParOf" srcId="{C07139FE-9A3B-4233-8EB6-DD93925613CB}" destId="{B3CEA680-C03E-4A8C-A884-B5F10B29EA40}" srcOrd="1" destOrd="0" presId="urn:microsoft.com/office/officeart/2005/8/layout/chevron2"/>
    <dgm:cxn modelId="{1B997414-3938-4FCB-8F60-97DF389FB74E}" type="presParOf" srcId="{9C279DE9-AFC6-42FC-89DB-2DAA344D8663}" destId="{EB1913C8-E336-49AF-A928-F9C1292F0BDE}" srcOrd="1" destOrd="0" presId="urn:microsoft.com/office/officeart/2005/8/layout/chevron2"/>
    <dgm:cxn modelId="{E7E9321C-5D87-4585-AD42-0DE027FD77EE}" type="presParOf" srcId="{9C279DE9-AFC6-42FC-89DB-2DAA344D8663}" destId="{4ECFFC89-C8A3-4EA9-B6FC-1556D8661C97}" srcOrd="2" destOrd="0" presId="urn:microsoft.com/office/officeart/2005/8/layout/chevron2"/>
    <dgm:cxn modelId="{AC353DAB-5C04-4B05-A51F-212E9F40D8D4}" type="presParOf" srcId="{4ECFFC89-C8A3-4EA9-B6FC-1556D8661C97}" destId="{753F9F55-E544-4689-B033-C608458604D8}" srcOrd="0" destOrd="0" presId="urn:microsoft.com/office/officeart/2005/8/layout/chevron2"/>
    <dgm:cxn modelId="{BD1C7A06-FA9E-41DD-863B-DB53EF9339F1}" type="presParOf" srcId="{4ECFFC89-C8A3-4EA9-B6FC-1556D8661C97}" destId="{33C8C326-26AE-48D2-A544-6BDD8E35164B}" srcOrd="1" destOrd="0" presId="urn:microsoft.com/office/officeart/2005/8/layout/chevron2"/>
    <dgm:cxn modelId="{F5C434E6-8C8B-48EA-AB50-CD0E35DA06E5}" type="presParOf" srcId="{9C279DE9-AFC6-42FC-89DB-2DAA344D8663}" destId="{3DA34F03-237D-4DD5-AE92-6DEFA7E1AFE9}" srcOrd="3" destOrd="0" presId="urn:microsoft.com/office/officeart/2005/8/layout/chevron2"/>
    <dgm:cxn modelId="{B5E05E88-194F-401E-B22C-4AE3BB474AAF}" type="presParOf" srcId="{9C279DE9-AFC6-42FC-89DB-2DAA344D8663}" destId="{8C8D39E4-B83F-4517-B2BC-B5CB65ED4256}" srcOrd="4" destOrd="0" presId="urn:microsoft.com/office/officeart/2005/8/layout/chevron2"/>
    <dgm:cxn modelId="{2FEC077A-EDC7-4DA3-96C1-036BCB34873F}" type="presParOf" srcId="{8C8D39E4-B83F-4517-B2BC-B5CB65ED4256}" destId="{224A6FC4-D1F3-4436-980B-D3AC84A4CDFF}" srcOrd="0" destOrd="0" presId="urn:microsoft.com/office/officeart/2005/8/layout/chevron2"/>
    <dgm:cxn modelId="{DC175FA7-2B9E-42C4-95B1-A451A89F28A1}" type="presParOf" srcId="{8C8D39E4-B83F-4517-B2BC-B5CB65ED4256}" destId="{5DFEE3E3-8DE9-4D24-8550-F60205A62280}" srcOrd="1" destOrd="0" presId="urn:microsoft.com/office/officeart/2005/8/layout/chevron2"/>
    <dgm:cxn modelId="{B24765FD-1A01-4F4F-BBF4-EE6251D32E81}" type="presParOf" srcId="{9C279DE9-AFC6-42FC-89DB-2DAA344D8663}" destId="{4B580EE8-7B30-46B3-83C6-AC5071D37262}" srcOrd="5" destOrd="0" presId="urn:microsoft.com/office/officeart/2005/8/layout/chevron2"/>
    <dgm:cxn modelId="{8FD4A00C-9150-4FBD-8247-4AE732FFF243}" type="presParOf" srcId="{9C279DE9-AFC6-42FC-89DB-2DAA344D8663}" destId="{BF5B4689-9238-4EAF-8AAD-C6087FD7C02F}" srcOrd="6" destOrd="0" presId="urn:microsoft.com/office/officeart/2005/8/layout/chevron2"/>
    <dgm:cxn modelId="{970BD996-C9BD-46C7-97DA-8363FBE6C100}" type="presParOf" srcId="{BF5B4689-9238-4EAF-8AAD-C6087FD7C02F}" destId="{08632DDB-F83E-4D42-BB6F-E833787ECB0A}" srcOrd="0" destOrd="0" presId="urn:microsoft.com/office/officeart/2005/8/layout/chevron2"/>
    <dgm:cxn modelId="{3AC4541F-C95A-4E6D-970E-23340C14B62E}" type="presParOf" srcId="{BF5B4689-9238-4EAF-8AAD-C6087FD7C02F}" destId="{D99AD67F-4AC8-4EAA-A555-0C5BA14FAA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B54469-3964-43EA-8A26-0A6D724FD499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3DA77A83-F998-499B-B966-D19E742268A7}">
      <dgm:prSet phldrT="[文字]"/>
      <dgm:spPr/>
      <dgm:t>
        <a:bodyPr/>
        <a:lstStyle/>
        <a:p>
          <a:r>
            <a:rPr lang="en-US" altLang="zh-TW" dirty="0" smtClean="0"/>
            <a:t>Step 1</a:t>
          </a:r>
          <a:endParaRPr lang="zh-TW" altLang="en-US" dirty="0"/>
        </a:p>
      </dgm:t>
    </dgm:pt>
    <dgm:pt modelId="{7FF4B19E-B5B8-48DC-9BDE-19F7FE41EBC5}" type="parTrans" cxnId="{9FE49CF3-6E4E-4578-8665-A83700C8FACD}">
      <dgm:prSet/>
      <dgm:spPr/>
      <dgm:t>
        <a:bodyPr/>
        <a:lstStyle/>
        <a:p>
          <a:endParaRPr lang="zh-TW" altLang="en-US"/>
        </a:p>
      </dgm:t>
    </dgm:pt>
    <dgm:pt modelId="{7B81A90A-EDEF-493F-AC77-528743B12579}" type="sibTrans" cxnId="{9FE49CF3-6E4E-4578-8665-A83700C8FACD}">
      <dgm:prSet/>
      <dgm:spPr/>
      <dgm:t>
        <a:bodyPr/>
        <a:lstStyle/>
        <a:p>
          <a:endParaRPr lang="zh-TW" altLang="en-US"/>
        </a:p>
      </dgm:t>
    </dgm:pt>
    <dgm:pt modelId="{89E42A2B-39D4-4568-A2B2-40AFAC4F66C6}">
      <dgm:prSet phldrT="[文字]" custT="1"/>
      <dgm:spPr/>
      <dgm:t>
        <a:bodyPr/>
        <a:lstStyle/>
        <a:p>
          <a:r>
            <a:rPr lang="en-US" altLang="zh-TW" sz="1800" b="0" dirty="0" smtClean="0">
              <a:solidFill>
                <a:schemeClr val="tx1"/>
              </a:solidFill>
            </a:rPr>
            <a:t>construct a contextual term similarity matrix</a:t>
          </a:r>
          <a:endParaRPr lang="zh-TW" altLang="en-US" sz="1800" b="0" dirty="0">
            <a:solidFill>
              <a:schemeClr val="tx1"/>
            </a:solidFill>
          </a:endParaRPr>
        </a:p>
      </dgm:t>
    </dgm:pt>
    <dgm:pt modelId="{F29E5747-1367-4841-926D-A024F8D8BBD5}" type="parTrans" cxnId="{3328AB5D-515F-4149-889E-E41A7FC00A76}">
      <dgm:prSet/>
      <dgm:spPr/>
      <dgm:t>
        <a:bodyPr/>
        <a:lstStyle/>
        <a:p>
          <a:endParaRPr lang="zh-TW" altLang="en-US"/>
        </a:p>
      </dgm:t>
    </dgm:pt>
    <dgm:pt modelId="{981A927B-CB63-467F-BA68-6DE933BFDA90}" type="sibTrans" cxnId="{3328AB5D-515F-4149-889E-E41A7FC00A76}">
      <dgm:prSet/>
      <dgm:spPr/>
      <dgm:t>
        <a:bodyPr/>
        <a:lstStyle/>
        <a:p>
          <a:endParaRPr lang="zh-TW" altLang="en-US"/>
        </a:p>
      </dgm:t>
    </dgm:pt>
    <dgm:pt modelId="{40F64037-F44D-46CA-B8F2-7497CE394D05}">
      <dgm:prSet phldrT="[文字]"/>
      <dgm:spPr/>
      <dgm:t>
        <a:bodyPr/>
        <a:lstStyle/>
        <a:p>
          <a:r>
            <a:rPr lang="en-US" altLang="zh-TW" dirty="0" smtClean="0"/>
            <a:t>Step 2</a:t>
          </a:r>
          <a:endParaRPr lang="zh-TW" altLang="en-US" dirty="0"/>
        </a:p>
      </dgm:t>
    </dgm:pt>
    <dgm:pt modelId="{C9C4FB76-2881-437F-9C34-78AB9258B767}" type="parTrans" cxnId="{03C2D104-8BCE-48B7-ACF5-CBADA96DE55E}">
      <dgm:prSet/>
      <dgm:spPr/>
      <dgm:t>
        <a:bodyPr/>
        <a:lstStyle/>
        <a:p>
          <a:endParaRPr lang="zh-TW" altLang="en-US"/>
        </a:p>
      </dgm:t>
    </dgm:pt>
    <dgm:pt modelId="{096FD446-87C0-43AA-BA95-9E5653091114}" type="sibTrans" cxnId="{03C2D104-8BCE-48B7-ACF5-CBADA96DE55E}">
      <dgm:prSet/>
      <dgm:spPr/>
      <dgm:t>
        <a:bodyPr/>
        <a:lstStyle/>
        <a:p>
          <a:endParaRPr lang="zh-TW" altLang="en-US"/>
        </a:p>
      </dgm:t>
    </dgm:pt>
    <dgm:pt modelId="{FCC4865D-A7B6-430E-ABF3-011EFB65F523}">
      <dgm:prSet phldrT="[文字]" custT="1"/>
      <dgm:spPr/>
      <dgm:t>
        <a:bodyPr/>
        <a:lstStyle/>
        <a:p>
          <a:r>
            <a:rPr lang="en-US" altLang="zh-TW" sz="1800" b="1" dirty="0" smtClean="0">
              <a:solidFill>
                <a:srgbClr val="FF0000"/>
              </a:solidFill>
            </a:rPr>
            <a:t>construct a query term similarity graph</a:t>
          </a:r>
          <a:endParaRPr lang="zh-TW" altLang="en-US" sz="1800" b="1" dirty="0">
            <a:solidFill>
              <a:srgbClr val="FF0000"/>
            </a:solidFill>
          </a:endParaRPr>
        </a:p>
      </dgm:t>
    </dgm:pt>
    <dgm:pt modelId="{EE821BAA-F279-4B16-8B5F-71E0C5B89DB7}" type="parTrans" cxnId="{79CAEF49-3403-426D-B7C7-F7962BA42AE1}">
      <dgm:prSet/>
      <dgm:spPr/>
      <dgm:t>
        <a:bodyPr/>
        <a:lstStyle/>
        <a:p>
          <a:endParaRPr lang="zh-TW" altLang="en-US"/>
        </a:p>
      </dgm:t>
    </dgm:pt>
    <dgm:pt modelId="{861EF440-142A-49AA-AF71-FE30D70CD7A5}" type="sibTrans" cxnId="{79CAEF49-3403-426D-B7C7-F7962BA42AE1}">
      <dgm:prSet/>
      <dgm:spPr/>
      <dgm:t>
        <a:bodyPr/>
        <a:lstStyle/>
        <a:p>
          <a:endParaRPr lang="zh-TW" altLang="en-US"/>
        </a:p>
      </dgm:t>
    </dgm:pt>
    <dgm:pt modelId="{0FF5F096-FEA8-4DAD-8F6F-F563699CFDCE}">
      <dgm:prSet phldrT="[文字]"/>
      <dgm:spPr/>
      <dgm:t>
        <a:bodyPr/>
        <a:lstStyle/>
        <a:p>
          <a:r>
            <a:rPr lang="en-US" altLang="zh-TW" dirty="0" smtClean="0"/>
            <a:t>Step 3</a:t>
          </a:r>
          <a:endParaRPr lang="zh-TW" altLang="en-US" dirty="0"/>
        </a:p>
      </dgm:t>
    </dgm:pt>
    <dgm:pt modelId="{7FA70A12-7DCC-4657-842E-908B36311D6C}" type="parTrans" cxnId="{83C2F640-FD8F-4636-A3C7-AD75ADA8F2EF}">
      <dgm:prSet/>
      <dgm:spPr/>
      <dgm:t>
        <a:bodyPr/>
        <a:lstStyle/>
        <a:p>
          <a:endParaRPr lang="zh-TW" altLang="en-US"/>
        </a:p>
      </dgm:t>
    </dgm:pt>
    <dgm:pt modelId="{574907FB-D9DB-48F2-A6C8-CA59E345F2D7}" type="sibTrans" cxnId="{83C2F640-FD8F-4636-A3C7-AD75ADA8F2EF}">
      <dgm:prSet/>
      <dgm:spPr/>
      <dgm:t>
        <a:bodyPr/>
        <a:lstStyle/>
        <a:p>
          <a:endParaRPr lang="zh-TW" altLang="en-US"/>
        </a:p>
      </dgm:t>
    </dgm:pt>
    <dgm:pt modelId="{1A5BD39C-6631-4125-AB3A-B81DFC28DE63}">
      <dgm:prSet phldrT="[文字]" custT="1"/>
      <dgm:spPr/>
      <dgm:t>
        <a:bodyPr/>
        <a:lstStyle/>
        <a:p>
          <a:r>
            <a:rPr lang="en-US" altLang="zh-TW" sz="1800" b="0" dirty="0" smtClean="0"/>
            <a:t>Label and present the senses to the users</a:t>
          </a:r>
          <a:endParaRPr lang="zh-TW" altLang="en-US" sz="1800" b="0" dirty="0"/>
        </a:p>
      </dgm:t>
    </dgm:pt>
    <dgm:pt modelId="{8C5BF65E-4652-4379-B304-6F9E1ED07492}" type="parTrans" cxnId="{FEC50ABC-40C6-40E3-8A76-4019E9CE23EB}">
      <dgm:prSet/>
      <dgm:spPr/>
      <dgm:t>
        <a:bodyPr/>
        <a:lstStyle/>
        <a:p>
          <a:endParaRPr lang="zh-TW" altLang="en-US"/>
        </a:p>
      </dgm:t>
    </dgm:pt>
    <dgm:pt modelId="{33B4C952-6E13-4FFE-893C-DE25DA17891B}" type="sibTrans" cxnId="{FEC50ABC-40C6-40E3-8A76-4019E9CE23EB}">
      <dgm:prSet/>
      <dgm:spPr/>
      <dgm:t>
        <a:bodyPr/>
        <a:lstStyle/>
        <a:p>
          <a:endParaRPr lang="zh-TW" altLang="en-US"/>
        </a:p>
      </dgm:t>
    </dgm:pt>
    <dgm:pt modelId="{7196EB3E-C467-4926-A206-A0BE3EF7F2F1}">
      <dgm:prSet phldrT="[文字]"/>
      <dgm:spPr/>
      <dgm:t>
        <a:bodyPr/>
        <a:lstStyle/>
        <a:p>
          <a:r>
            <a:rPr lang="en-US" altLang="zh-TW" dirty="0" smtClean="0"/>
            <a:t>Step 4</a:t>
          </a:r>
          <a:endParaRPr lang="zh-TW" altLang="en-US" dirty="0"/>
        </a:p>
      </dgm:t>
    </dgm:pt>
    <dgm:pt modelId="{4B0F7F00-3C05-4F45-9A38-A489A3A97C6C}" type="parTrans" cxnId="{36FB2F72-C8B4-4D91-8AB7-89502EEB4515}">
      <dgm:prSet/>
      <dgm:spPr/>
      <dgm:t>
        <a:bodyPr/>
        <a:lstStyle/>
        <a:p>
          <a:endParaRPr lang="zh-TW" altLang="en-US"/>
        </a:p>
      </dgm:t>
    </dgm:pt>
    <dgm:pt modelId="{41B01751-50BF-4616-ABAA-C395CF227BD6}" type="sibTrans" cxnId="{36FB2F72-C8B4-4D91-8AB7-89502EEB4515}">
      <dgm:prSet/>
      <dgm:spPr/>
      <dgm:t>
        <a:bodyPr/>
        <a:lstStyle/>
        <a:p>
          <a:endParaRPr lang="zh-TW" altLang="en-US"/>
        </a:p>
      </dgm:t>
    </dgm:pt>
    <dgm:pt modelId="{74340DB9-740B-4C8F-A58C-57115F96E9F8}">
      <dgm:prSet custT="1"/>
      <dgm:spPr/>
      <dgm:t>
        <a:bodyPr/>
        <a:lstStyle/>
        <a:p>
          <a:r>
            <a:rPr lang="en-US" altLang="zh-TW" sz="1800" dirty="0" smtClean="0"/>
            <a:t>Update the query Language Model using user feedback</a:t>
          </a:r>
          <a:endParaRPr lang="zh-TW" altLang="en-US" sz="1800" dirty="0"/>
        </a:p>
      </dgm:t>
    </dgm:pt>
    <dgm:pt modelId="{7C2423A2-F2C7-49E9-B17D-5695E6C3E0A7}" type="parTrans" cxnId="{ED5DB883-F06D-455B-AB65-E9613F7AE073}">
      <dgm:prSet/>
      <dgm:spPr/>
      <dgm:t>
        <a:bodyPr/>
        <a:lstStyle/>
        <a:p>
          <a:endParaRPr lang="zh-TW" altLang="en-US"/>
        </a:p>
      </dgm:t>
    </dgm:pt>
    <dgm:pt modelId="{FA665439-D575-4A56-A97B-02F22EE6137A}" type="sibTrans" cxnId="{ED5DB883-F06D-455B-AB65-E9613F7AE073}">
      <dgm:prSet/>
      <dgm:spPr/>
      <dgm:t>
        <a:bodyPr/>
        <a:lstStyle/>
        <a:p>
          <a:endParaRPr lang="zh-TW" altLang="en-US"/>
        </a:p>
      </dgm:t>
    </dgm:pt>
    <dgm:pt modelId="{9C279DE9-AFC6-42FC-89DB-2DAA344D8663}" type="pres">
      <dgm:prSet presAssocID="{4EB54469-3964-43EA-8A26-0A6D724FD49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07139FE-9A3B-4233-8EB6-DD93925613CB}" type="pres">
      <dgm:prSet presAssocID="{3DA77A83-F998-499B-B966-D19E742268A7}" presName="composite" presStyleCnt="0"/>
      <dgm:spPr/>
    </dgm:pt>
    <dgm:pt modelId="{ADE3160F-B5B7-4FB7-A377-418A5233EFDA}" type="pres">
      <dgm:prSet presAssocID="{3DA77A83-F998-499B-B966-D19E742268A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CEA680-C03E-4A8C-A884-B5F10B29EA40}" type="pres">
      <dgm:prSet presAssocID="{3DA77A83-F998-499B-B966-D19E742268A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1913C8-E336-49AF-A928-F9C1292F0BDE}" type="pres">
      <dgm:prSet presAssocID="{7B81A90A-EDEF-493F-AC77-528743B12579}" presName="sp" presStyleCnt="0"/>
      <dgm:spPr/>
    </dgm:pt>
    <dgm:pt modelId="{4ECFFC89-C8A3-4EA9-B6FC-1556D8661C97}" type="pres">
      <dgm:prSet presAssocID="{40F64037-F44D-46CA-B8F2-7497CE394D05}" presName="composite" presStyleCnt="0"/>
      <dgm:spPr/>
    </dgm:pt>
    <dgm:pt modelId="{753F9F55-E544-4689-B033-C608458604D8}" type="pres">
      <dgm:prSet presAssocID="{40F64037-F44D-46CA-B8F2-7497CE394D0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3C8C326-26AE-48D2-A544-6BDD8E35164B}" type="pres">
      <dgm:prSet presAssocID="{40F64037-F44D-46CA-B8F2-7497CE394D0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A34F03-237D-4DD5-AE92-6DEFA7E1AFE9}" type="pres">
      <dgm:prSet presAssocID="{096FD446-87C0-43AA-BA95-9E5653091114}" presName="sp" presStyleCnt="0"/>
      <dgm:spPr/>
    </dgm:pt>
    <dgm:pt modelId="{8C8D39E4-B83F-4517-B2BC-B5CB65ED4256}" type="pres">
      <dgm:prSet presAssocID="{0FF5F096-FEA8-4DAD-8F6F-F563699CFDCE}" presName="composite" presStyleCnt="0"/>
      <dgm:spPr/>
    </dgm:pt>
    <dgm:pt modelId="{224A6FC4-D1F3-4436-980B-D3AC84A4CDFF}" type="pres">
      <dgm:prSet presAssocID="{0FF5F096-FEA8-4DAD-8F6F-F563699CFDC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FEE3E3-8DE9-4D24-8550-F60205A62280}" type="pres">
      <dgm:prSet presAssocID="{0FF5F096-FEA8-4DAD-8F6F-F563699CFDC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580EE8-7B30-46B3-83C6-AC5071D37262}" type="pres">
      <dgm:prSet presAssocID="{574907FB-D9DB-48F2-A6C8-CA59E345F2D7}" presName="sp" presStyleCnt="0"/>
      <dgm:spPr/>
    </dgm:pt>
    <dgm:pt modelId="{BF5B4689-9238-4EAF-8AAD-C6087FD7C02F}" type="pres">
      <dgm:prSet presAssocID="{7196EB3E-C467-4926-A206-A0BE3EF7F2F1}" presName="composite" presStyleCnt="0"/>
      <dgm:spPr/>
    </dgm:pt>
    <dgm:pt modelId="{08632DDB-F83E-4D42-BB6F-E833787ECB0A}" type="pres">
      <dgm:prSet presAssocID="{7196EB3E-C467-4926-A206-A0BE3EF7F2F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9AD67F-4AC8-4EAA-A555-0C5BA14FAA9E}" type="pres">
      <dgm:prSet presAssocID="{7196EB3E-C467-4926-A206-A0BE3EF7F2F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FE49CF3-6E4E-4578-8665-A83700C8FACD}" srcId="{4EB54469-3964-43EA-8A26-0A6D724FD499}" destId="{3DA77A83-F998-499B-B966-D19E742268A7}" srcOrd="0" destOrd="0" parTransId="{7FF4B19E-B5B8-48DC-9BDE-19F7FE41EBC5}" sibTransId="{7B81A90A-EDEF-493F-AC77-528743B12579}"/>
    <dgm:cxn modelId="{ED5DB883-F06D-455B-AB65-E9613F7AE073}" srcId="{7196EB3E-C467-4926-A206-A0BE3EF7F2F1}" destId="{74340DB9-740B-4C8F-A58C-57115F96E9F8}" srcOrd="0" destOrd="0" parTransId="{7C2423A2-F2C7-49E9-B17D-5695E6C3E0A7}" sibTransId="{FA665439-D575-4A56-A97B-02F22EE6137A}"/>
    <dgm:cxn modelId="{4EC00A09-6B0B-471A-B62E-8259E34CE8D5}" type="presOf" srcId="{4EB54469-3964-43EA-8A26-0A6D724FD499}" destId="{9C279DE9-AFC6-42FC-89DB-2DAA344D8663}" srcOrd="0" destOrd="0" presId="urn:microsoft.com/office/officeart/2005/8/layout/chevron2"/>
    <dgm:cxn modelId="{50D6CB4E-20A9-4265-A008-ADF8854756FF}" type="presOf" srcId="{3DA77A83-F998-499B-B966-D19E742268A7}" destId="{ADE3160F-B5B7-4FB7-A377-418A5233EFDA}" srcOrd="0" destOrd="0" presId="urn:microsoft.com/office/officeart/2005/8/layout/chevron2"/>
    <dgm:cxn modelId="{8E5DD402-3F0B-4D2C-81B8-63337EA8CE23}" type="presOf" srcId="{74340DB9-740B-4C8F-A58C-57115F96E9F8}" destId="{D99AD67F-4AC8-4EAA-A555-0C5BA14FAA9E}" srcOrd="0" destOrd="0" presId="urn:microsoft.com/office/officeart/2005/8/layout/chevron2"/>
    <dgm:cxn modelId="{3328AB5D-515F-4149-889E-E41A7FC00A76}" srcId="{3DA77A83-F998-499B-B966-D19E742268A7}" destId="{89E42A2B-39D4-4568-A2B2-40AFAC4F66C6}" srcOrd="0" destOrd="0" parTransId="{F29E5747-1367-4841-926D-A024F8D8BBD5}" sibTransId="{981A927B-CB63-467F-BA68-6DE933BFDA90}"/>
    <dgm:cxn modelId="{BE00DC30-687D-41CC-8F87-652EC0A4EB6F}" type="presOf" srcId="{7196EB3E-C467-4926-A206-A0BE3EF7F2F1}" destId="{08632DDB-F83E-4D42-BB6F-E833787ECB0A}" srcOrd="0" destOrd="0" presId="urn:microsoft.com/office/officeart/2005/8/layout/chevron2"/>
    <dgm:cxn modelId="{2A72AAA0-49B7-4D1A-BD08-3BB34A7347BB}" type="presOf" srcId="{89E42A2B-39D4-4568-A2B2-40AFAC4F66C6}" destId="{B3CEA680-C03E-4A8C-A884-B5F10B29EA40}" srcOrd="0" destOrd="0" presId="urn:microsoft.com/office/officeart/2005/8/layout/chevron2"/>
    <dgm:cxn modelId="{778F46F6-1542-4865-93BF-40646EBC385F}" type="presOf" srcId="{1A5BD39C-6631-4125-AB3A-B81DFC28DE63}" destId="{5DFEE3E3-8DE9-4D24-8550-F60205A62280}" srcOrd="0" destOrd="0" presId="urn:microsoft.com/office/officeart/2005/8/layout/chevron2"/>
    <dgm:cxn modelId="{83C2F640-FD8F-4636-A3C7-AD75ADA8F2EF}" srcId="{4EB54469-3964-43EA-8A26-0A6D724FD499}" destId="{0FF5F096-FEA8-4DAD-8F6F-F563699CFDCE}" srcOrd="2" destOrd="0" parTransId="{7FA70A12-7DCC-4657-842E-908B36311D6C}" sibTransId="{574907FB-D9DB-48F2-A6C8-CA59E345F2D7}"/>
    <dgm:cxn modelId="{36FB2F72-C8B4-4D91-8AB7-89502EEB4515}" srcId="{4EB54469-3964-43EA-8A26-0A6D724FD499}" destId="{7196EB3E-C467-4926-A206-A0BE3EF7F2F1}" srcOrd="3" destOrd="0" parTransId="{4B0F7F00-3C05-4F45-9A38-A489A3A97C6C}" sibTransId="{41B01751-50BF-4616-ABAA-C395CF227BD6}"/>
    <dgm:cxn modelId="{03C2D104-8BCE-48B7-ACF5-CBADA96DE55E}" srcId="{4EB54469-3964-43EA-8A26-0A6D724FD499}" destId="{40F64037-F44D-46CA-B8F2-7497CE394D05}" srcOrd="1" destOrd="0" parTransId="{C9C4FB76-2881-437F-9C34-78AB9258B767}" sibTransId="{096FD446-87C0-43AA-BA95-9E5653091114}"/>
    <dgm:cxn modelId="{79CAEF49-3403-426D-B7C7-F7962BA42AE1}" srcId="{40F64037-F44D-46CA-B8F2-7497CE394D05}" destId="{FCC4865D-A7B6-430E-ABF3-011EFB65F523}" srcOrd="0" destOrd="0" parTransId="{EE821BAA-F279-4B16-8B5F-71E0C5B89DB7}" sibTransId="{861EF440-142A-49AA-AF71-FE30D70CD7A5}"/>
    <dgm:cxn modelId="{F1C1D823-A4AA-4AE3-B08C-735266B1F4DC}" type="presOf" srcId="{0FF5F096-FEA8-4DAD-8F6F-F563699CFDCE}" destId="{224A6FC4-D1F3-4436-980B-D3AC84A4CDFF}" srcOrd="0" destOrd="0" presId="urn:microsoft.com/office/officeart/2005/8/layout/chevron2"/>
    <dgm:cxn modelId="{F33E494C-4D0D-4D31-A836-93D561C60557}" type="presOf" srcId="{FCC4865D-A7B6-430E-ABF3-011EFB65F523}" destId="{33C8C326-26AE-48D2-A544-6BDD8E35164B}" srcOrd="0" destOrd="0" presId="urn:microsoft.com/office/officeart/2005/8/layout/chevron2"/>
    <dgm:cxn modelId="{FEC50ABC-40C6-40E3-8A76-4019E9CE23EB}" srcId="{0FF5F096-FEA8-4DAD-8F6F-F563699CFDCE}" destId="{1A5BD39C-6631-4125-AB3A-B81DFC28DE63}" srcOrd="0" destOrd="0" parTransId="{8C5BF65E-4652-4379-B304-6F9E1ED07492}" sibTransId="{33B4C952-6E13-4FFE-893C-DE25DA17891B}"/>
    <dgm:cxn modelId="{B8260629-1828-434F-94FE-F63DF6F0DEB5}" type="presOf" srcId="{40F64037-F44D-46CA-B8F2-7497CE394D05}" destId="{753F9F55-E544-4689-B033-C608458604D8}" srcOrd="0" destOrd="0" presId="urn:microsoft.com/office/officeart/2005/8/layout/chevron2"/>
    <dgm:cxn modelId="{3A8923D8-5793-4B84-8149-62285C7C4807}" type="presParOf" srcId="{9C279DE9-AFC6-42FC-89DB-2DAA344D8663}" destId="{C07139FE-9A3B-4233-8EB6-DD93925613CB}" srcOrd="0" destOrd="0" presId="urn:microsoft.com/office/officeart/2005/8/layout/chevron2"/>
    <dgm:cxn modelId="{593C4450-512F-45E7-86FA-3ECA83CB5FD9}" type="presParOf" srcId="{C07139FE-9A3B-4233-8EB6-DD93925613CB}" destId="{ADE3160F-B5B7-4FB7-A377-418A5233EFDA}" srcOrd="0" destOrd="0" presId="urn:microsoft.com/office/officeart/2005/8/layout/chevron2"/>
    <dgm:cxn modelId="{880DFEA6-991A-4996-86D0-33FEEC1AEAC0}" type="presParOf" srcId="{C07139FE-9A3B-4233-8EB6-DD93925613CB}" destId="{B3CEA680-C03E-4A8C-A884-B5F10B29EA40}" srcOrd="1" destOrd="0" presId="urn:microsoft.com/office/officeart/2005/8/layout/chevron2"/>
    <dgm:cxn modelId="{46C519FA-261D-4EDE-924C-9D4235FCA8F0}" type="presParOf" srcId="{9C279DE9-AFC6-42FC-89DB-2DAA344D8663}" destId="{EB1913C8-E336-49AF-A928-F9C1292F0BDE}" srcOrd="1" destOrd="0" presId="urn:microsoft.com/office/officeart/2005/8/layout/chevron2"/>
    <dgm:cxn modelId="{CA2BD541-13D5-48A1-A821-61E0CDEB1B84}" type="presParOf" srcId="{9C279DE9-AFC6-42FC-89DB-2DAA344D8663}" destId="{4ECFFC89-C8A3-4EA9-B6FC-1556D8661C97}" srcOrd="2" destOrd="0" presId="urn:microsoft.com/office/officeart/2005/8/layout/chevron2"/>
    <dgm:cxn modelId="{49D26044-86B1-473D-8390-2059F6553E77}" type="presParOf" srcId="{4ECFFC89-C8A3-4EA9-B6FC-1556D8661C97}" destId="{753F9F55-E544-4689-B033-C608458604D8}" srcOrd="0" destOrd="0" presId="urn:microsoft.com/office/officeart/2005/8/layout/chevron2"/>
    <dgm:cxn modelId="{AB15D50A-6648-43FB-AC45-D680588431E7}" type="presParOf" srcId="{4ECFFC89-C8A3-4EA9-B6FC-1556D8661C97}" destId="{33C8C326-26AE-48D2-A544-6BDD8E35164B}" srcOrd="1" destOrd="0" presId="urn:microsoft.com/office/officeart/2005/8/layout/chevron2"/>
    <dgm:cxn modelId="{940D52F4-0DE4-468A-B431-EF90389AFEEE}" type="presParOf" srcId="{9C279DE9-AFC6-42FC-89DB-2DAA344D8663}" destId="{3DA34F03-237D-4DD5-AE92-6DEFA7E1AFE9}" srcOrd="3" destOrd="0" presId="urn:microsoft.com/office/officeart/2005/8/layout/chevron2"/>
    <dgm:cxn modelId="{F05ED04E-BDB9-4BC6-9222-F6BD0AE1E6B6}" type="presParOf" srcId="{9C279DE9-AFC6-42FC-89DB-2DAA344D8663}" destId="{8C8D39E4-B83F-4517-B2BC-B5CB65ED4256}" srcOrd="4" destOrd="0" presId="urn:microsoft.com/office/officeart/2005/8/layout/chevron2"/>
    <dgm:cxn modelId="{9F46384E-A52B-4352-AF93-EAE268CE948A}" type="presParOf" srcId="{8C8D39E4-B83F-4517-B2BC-B5CB65ED4256}" destId="{224A6FC4-D1F3-4436-980B-D3AC84A4CDFF}" srcOrd="0" destOrd="0" presId="urn:microsoft.com/office/officeart/2005/8/layout/chevron2"/>
    <dgm:cxn modelId="{51D28772-76E6-47A1-A29B-7A83A9AB3907}" type="presParOf" srcId="{8C8D39E4-B83F-4517-B2BC-B5CB65ED4256}" destId="{5DFEE3E3-8DE9-4D24-8550-F60205A62280}" srcOrd="1" destOrd="0" presId="urn:microsoft.com/office/officeart/2005/8/layout/chevron2"/>
    <dgm:cxn modelId="{A78FC14D-B9A6-4FDE-BDD7-850D9239842A}" type="presParOf" srcId="{9C279DE9-AFC6-42FC-89DB-2DAA344D8663}" destId="{4B580EE8-7B30-46B3-83C6-AC5071D37262}" srcOrd="5" destOrd="0" presId="urn:microsoft.com/office/officeart/2005/8/layout/chevron2"/>
    <dgm:cxn modelId="{0166D756-D28D-4191-BD45-519F3D103749}" type="presParOf" srcId="{9C279DE9-AFC6-42FC-89DB-2DAA344D8663}" destId="{BF5B4689-9238-4EAF-8AAD-C6087FD7C02F}" srcOrd="6" destOrd="0" presId="urn:microsoft.com/office/officeart/2005/8/layout/chevron2"/>
    <dgm:cxn modelId="{2E08268A-7FB2-4702-95E2-04509BF04014}" type="presParOf" srcId="{BF5B4689-9238-4EAF-8AAD-C6087FD7C02F}" destId="{08632DDB-F83E-4D42-BB6F-E833787ECB0A}" srcOrd="0" destOrd="0" presId="urn:microsoft.com/office/officeart/2005/8/layout/chevron2"/>
    <dgm:cxn modelId="{7365E652-D9E6-4962-9C63-6EA4F1C9E541}" type="presParOf" srcId="{BF5B4689-9238-4EAF-8AAD-C6087FD7C02F}" destId="{D99AD67F-4AC8-4EAA-A555-0C5BA14FAA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B54469-3964-43EA-8A26-0A6D724FD499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3DA77A83-F998-499B-B966-D19E742268A7}">
      <dgm:prSet phldrT="[文字]"/>
      <dgm:spPr/>
      <dgm:t>
        <a:bodyPr/>
        <a:lstStyle/>
        <a:p>
          <a:r>
            <a:rPr lang="en-US" altLang="zh-TW" dirty="0" smtClean="0"/>
            <a:t>Step 1</a:t>
          </a:r>
          <a:endParaRPr lang="zh-TW" altLang="en-US" dirty="0"/>
        </a:p>
      </dgm:t>
    </dgm:pt>
    <dgm:pt modelId="{7FF4B19E-B5B8-48DC-9BDE-19F7FE41EBC5}" type="parTrans" cxnId="{9FE49CF3-6E4E-4578-8665-A83700C8FACD}">
      <dgm:prSet/>
      <dgm:spPr/>
      <dgm:t>
        <a:bodyPr/>
        <a:lstStyle/>
        <a:p>
          <a:endParaRPr lang="zh-TW" altLang="en-US"/>
        </a:p>
      </dgm:t>
    </dgm:pt>
    <dgm:pt modelId="{7B81A90A-EDEF-493F-AC77-528743B12579}" type="sibTrans" cxnId="{9FE49CF3-6E4E-4578-8665-A83700C8FACD}">
      <dgm:prSet/>
      <dgm:spPr/>
      <dgm:t>
        <a:bodyPr/>
        <a:lstStyle/>
        <a:p>
          <a:endParaRPr lang="zh-TW" altLang="en-US"/>
        </a:p>
      </dgm:t>
    </dgm:pt>
    <dgm:pt modelId="{89E42A2B-39D4-4568-A2B2-40AFAC4F66C6}">
      <dgm:prSet phldrT="[文字]" custT="1"/>
      <dgm:spPr/>
      <dgm:t>
        <a:bodyPr/>
        <a:lstStyle/>
        <a:p>
          <a:r>
            <a:rPr lang="en-US" altLang="zh-TW" sz="1800" b="0" dirty="0" smtClean="0">
              <a:solidFill>
                <a:schemeClr val="tx1"/>
              </a:solidFill>
            </a:rPr>
            <a:t>construct a contextual term similarity matrix</a:t>
          </a:r>
          <a:endParaRPr lang="zh-TW" altLang="en-US" sz="1800" b="0" dirty="0">
            <a:solidFill>
              <a:schemeClr val="tx1"/>
            </a:solidFill>
          </a:endParaRPr>
        </a:p>
      </dgm:t>
    </dgm:pt>
    <dgm:pt modelId="{F29E5747-1367-4841-926D-A024F8D8BBD5}" type="parTrans" cxnId="{3328AB5D-515F-4149-889E-E41A7FC00A76}">
      <dgm:prSet/>
      <dgm:spPr/>
      <dgm:t>
        <a:bodyPr/>
        <a:lstStyle/>
        <a:p>
          <a:endParaRPr lang="zh-TW" altLang="en-US"/>
        </a:p>
      </dgm:t>
    </dgm:pt>
    <dgm:pt modelId="{981A927B-CB63-467F-BA68-6DE933BFDA90}" type="sibTrans" cxnId="{3328AB5D-515F-4149-889E-E41A7FC00A76}">
      <dgm:prSet/>
      <dgm:spPr/>
      <dgm:t>
        <a:bodyPr/>
        <a:lstStyle/>
        <a:p>
          <a:endParaRPr lang="zh-TW" altLang="en-US"/>
        </a:p>
      </dgm:t>
    </dgm:pt>
    <dgm:pt modelId="{40F64037-F44D-46CA-B8F2-7497CE394D05}">
      <dgm:prSet phldrT="[文字]"/>
      <dgm:spPr/>
      <dgm:t>
        <a:bodyPr/>
        <a:lstStyle/>
        <a:p>
          <a:r>
            <a:rPr lang="en-US" altLang="zh-TW" dirty="0" smtClean="0"/>
            <a:t>Step 2</a:t>
          </a:r>
          <a:endParaRPr lang="zh-TW" altLang="en-US" dirty="0"/>
        </a:p>
      </dgm:t>
    </dgm:pt>
    <dgm:pt modelId="{C9C4FB76-2881-437F-9C34-78AB9258B767}" type="parTrans" cxnId="{03C2D104-8BCE-48B7-ACF5-CBADA96DE55E}">
      <dgm:prSet/>
      <dgm:spPr/>
      <dgm:t>
        <a:bodyPr/>
        <a:lstStyle/>
        <a:p>
          <a:endParaRPr lang="zh-TW" altLang="en-US"/>
        </a:p>
      </dgm:t>
    </dgm:pt>
    <dgm:pt modelId="{096FD446-87C0-43AA-BA95-9E5653091114}" type="sibTrans" cxnId="{03C2D104-8BCE-48B7-ACF5-CBADA96DE55E}">
      <dgm:prSet/>
      <dgm:spPr/>
      <dgm:t>
        <a:bodyPr/>
        <a:lstStyle/>
        <a:p>
          <a:endParaRPr lang="zh-TW" altLang="en-US"/>
        </a:p>
      </dgm:t>
    </dgm:pt>
    <dgm:pt modelId="{FCC4865D-A7B6-430E-ABF3-011EFB65F523}">
      <dgm:prSet phldrT="[文字]" custT="1"/>
      <dgm:spPr/>
      <dgm:t>
        <a:bodyPr/>
        <a:lstStyle/>
        <a:p>
          <a:r>
            <a:rPr lang="en-US" altLang="zh-TW" sz="1800" b="0" dirty="0" smtClean="0">
              <a:solidFill>
                <a:schemeClr val="tx1"/>
              </a:solidFill>
            </a:rPr>
            <a:t>construct a query term similarity graph</a:t>
          </a:r>
          <a:endParaRPr lang="zh-TW" altLang="en-US" sz="1800" b="0" dirty="0">
            <a:solidFill>
              <a:schemeClr val="tx1"/>
            </a:solidFill>
          </a:endParaRPr>
        </a:p>
      </dgm:t>
    </dgm:pt>
    <dgm:pt modelId="{EE821BAA-F279-4B16-8B5F-71E0C5B89DB7}" type="parTrans" cxnId="{79CAEF49-3403-426D-B7C7-F7962BA42AE1}">
      <dgm:prSet/>
      <dgm:spPr/>
      <dgm:t>
        <a:bodyPr/>
        <a:lstStyle/>
        <a:p>
          <a:endParaRPr lang="zh-TW" altLang="en-US"/>
        </a:p>
      </dgm:t>
    </dgm:pt>
    <dgm:pt modelId="{861EF440-142A-49AA-AF71-FE30D70CD7A5}" type="sibTrans" cxnId="{79CAEF49-3403-426D-B7C7-F7962BA42AE1}">
      <dgm:prSet/>
      <dgm:spPr/>
      <dgm:t>
        <a:bodyPr/>
        <a:lstStyle/>
        <a:p>
          <a:endParaRPr lang="zh-TW" altLang="en-US"/>
        </a:p>
      </dgm:t>
    </dgm:pt>
    <dgm:pt modelId="{0FF5F096-FEA8-4DAD-8F6F-F563699CFDCE}">
      <dgm:prSet phldrT="[文字]"/>
      <dgm:spPr/>
      <dgm:t>
        <a:bodyPr/>
        <a:lstStyle/>
        <a:p>
          <a:r>
            <a:rPr lang="en-US" altLang="zh-TW" dirty="0" smtClean="0"/>
            <a:t>Step 3</a:t>
          </a:r>
          <a:endParaRPr lang="zh-TW" altLang="en-US" dirty="0"/>
        </a:p>
      </dgm:t>
    </dgm:pt>
    <dgm:pt modelId="{7FA70A12-7DCC-4657-842E-908B36311D6C}" type="parTrans" cxnId="{83C2F640-FD8F-4636-A3C7-AD75ADA8F2EF}">
      <dgm:prSet/>
      <dgm:spPr/>
      <dgm:t>
        <a:bodyPr/>
        <a:lstStyle/>
        <a:p>
          <a:endParaRPr lang="zh-TW" altLang="en-US"/>
        </a:p>
      </dgm:t>
    </dgm:pt>
    <dgm:pt modelId="{574907FB-D9DB-48F2-A6C8-CA59E345F2D7}" type="sibTrans" cxnId="{83C2F640-FD8F-4636-A3C7-AD75ADA8F2EF}">
      <dgm:prSet/>
      <dgm:spPr/>
      <dgm:t>
        <a:bodyPr/>
        <a:lstStyle/>
        <a:p>
          <a:endParaRPr lang="zh-TW" altLang="en-US"/>
        </a:p>
      </dgm:t>
    </dgm:pt>
    <dgm:pt modelId="{1A5BD39C-6631-4125-AB3A-B81DFC28DE63}">
      <dgm:prSet phldrT="[文字]" custT="1"/>
      <dgm:spPr/>
      <dgm:t>
        <a:bodyPr/>
        <a:lstStyle/>
        <a:p>
          <a:r>
            <a:rPr lang="en-US" altLang="zh-TW" sz="1800" b="1" dirty="0" smtClean="0">
              <a:solidFill>
                <a:srgbClr val="FF0000"/>
              </a:solidFill>
            </a:rPr>
            <a:t>Label and present the senses to the users</a:t>
          </a:r>
          <a:endParaRPr lang="zh-TW" altLang="en-US" sz="1800" b="1" dirty="0">
            <a:solidFill>
              <a:srgbClr val="FF0000"/>
            </a:solidFill>
          </a:endParaRPr>
        </a:p>
      </dgm:t>
    </dgm:pt>
    <dgm:pt modelId="{8C5BF65E-4652-4379-B304-6F9E1ED07492}" type="parTrans" cxnId="{FEC50ABC-40C6-40E3-8A76-4019E9CE23EB}">
      <dgm:prSet/>
      <dgm:spPr/>
      <dgm:t>
        <a:bodyPr/>
        <a:lstStyle/>
        <a:p>
          <a:endParaRPr lang="zh-TW" altLang="en-US"/>
        </a:p>
      </dgm:t>
    </dgm:pt>
    <dgm:pt modelId="{33B4C952-6E13-4FFE-893C-DE25DA17891B}" type="sibTrans" cxnId="{FEC50ABC-40C6-40E3-8A76-4019E9CE23EB}">
      <dgm:prSet/>
      <dgm:spPr/>
      <dgm:t>
        <a:bodyPr/>
        <a:lstStyle/>
        <a:p>
          <a:endParaRPr lang="zh-TW" altLang="en-US"/>
        </a:p>
      </dgm:t>
    </dgm:pt>
    <dgm:pt modelId="{7196EB3E-C467-4926-A206-A0BE3EF7F2F1}">
      <dgm:prSet phldrT="[文字]"/>
      <dgm:spPr/>
      <dgm:t>
        <a:bodyPr/>
        <a:lstStyle/>
        <a:p>
          <a:r>
            <a:rPr lang="en-US" altLang="zh-TW" dirty="0" smtClean="0"/>
            <a:t>Step 4</a:t>
          </a:r>
          <a:endParaRPr lang="zh-TW" altLang="en-US" dirty="0"/>
        </a:p>
      </dgm:t>
    </dgm:pt>
    <dgm:pt modelId="{4B0F7F00-3C05-4F45-9A38-A489A3A97C6C}" type="parTrans" cxnId="{36FB2F72-C8B4-4D91-8AB7-89502EEB4515}">
      <dgm:prSet/>
      <dgm:spPr/>
      <dgm:t>
        <a:bodyPr/>
        <a:lstStyle/>
        <a:p>
          <a:endParaRPr lang="zh-TW" altLang="en-US"/>
        </a:p>
      </dgm:t>
    </dgm:pt>
    <dgm:pt modelId="{41B01751-50BF-4616-ABAA-C395CF227BD6}" type="sibTrans" cxnId="{36FB2F72-C8B4-4D91-8AB7-89502EEB4515}">
      <dgm:prSet/>
      <dgm:spPr/>
      <dgm:t>
        <a:bodyPr/>
        <a:lstStyle/>
        <a:p>
          <a:endParaRPr lang="zh-TW" altLang="en-US"/>
        </a:p>
      </dgm:t>
    </dgm:pt>
    <dgm:pt modelId="{74340DB9-740B-4C8F-A58C-57115F96E9F8}">
      <dgm:prSet custT="1"/>
      <dgm:spPr/>
      <dgm:t>
        <a:bodyPr/>
        <a:lstStyle/>
        <a:p>
          <a:r>
            <a:rPr lang="en-US" altLang="zh-TW" sz="1800" dirty="0" smtClean="0"/>
            <a:t>Update the query Language Model using user feedback</a:t>
          </a:r>
          <a:endParaRPr lang="zh-TW" altLang="en-US" sz="1800" dirty="0"/>
        </a:p>
      </dgm:t>
    </dgm:pt>
    <dgm:pt modelId="{7C2423A2-F2C7-49E9-B17D-5695E6C3E0A7}" type="parTrans" cxnId="{ED5DB883-F06D-455B-AB65-E9613F7AE073}">
      <dgm:prSet/>
      <dgm:spPr/>
      <dgm:t>
        <a:bodyPr/>
        <a:lstStyle/>
        <a:p>
          <a:endParaRPr lang="zh-TW" altLang="en-US"/>
        </a:p>
      </dgm:t>
    </dgm:pt>
    <dgm:pt modelId="{FA665439-D575-4A56-A97B-02F22EE6137A}" type="sibTrans" cxnId="{ED5DB883-F06D-455B-AB65-E9613F7AE073}">
      <dgm:prSet/>
      <dgm:spPr/>
      <dgm:t>
        <a:bodyPr/>
        <a:lstStyle/>
        <a:p>
          <a:endParaRPr lang="zh-TW" altLang="en-US"/>
        </a:p>
      </dgm:t>
    </dgm:pt>
    <dgm:pt modelId="{9C279DE9-AFC6-42FC-89DB-2DAA344D8663}" type="pres">
      <dgm:prSet presAssocID="{4EB54469-3964-43EA-8A26-0A6D724FD49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07139FE-9A3B-4233-8EB6-DD93925613CB}" type="pres">
      <dgm:prSet presAssocID="{3DA77A83-F998-499B-B966-D19E742268A7}" presName="composite" presStyleCnt="0"/>
      <dgm:spPr/>
    </dgm:pt>
    <dgm:pt modelId="{ADE3160F-B5B7-4FB7-A377-418A5233EFDA}" type="pres">
      <dgm:prSet presAssocID="{3DA77A83-F998-499B-B966-D19E742268A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CEA680-C03E-4A8C-A884-B5F10B29EA40}" type="pres">
      <dgm:prSet presAssocID="{3DA77A83-F998-499B-B966-D19E742268A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1913C8-E336-49AF-A928-F9C1292F0BDE}" type="pres">
      <dgm:prSet presAssocID="{7B81A90A-EDEF-493F-AC77-528743B12579}" presName="sp" presStyleCnt="0"/>
      <dgm:spPr/>
    </dgm:pt>
    <dgm:pt modelId="{4ECFFC89-C8A3-4EA9-B6FC-1556D8661C97}" type="pres">
      <dgm:prSet presAssocID="{40F64037-F44D-46CA-B8F2-7497CE394D05}" presName="composite" presStyleCnt="0"/>
      <dgm:spPr/>
    </dgm:pt>
    <dgm:pt modelId="{753F9F55-E544-4689-B033-C608458604D8}" type="pres">
      <dgm:prSet presAssocID="{40F64037-F44D-46CA-B8F2-7497CE394D0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3C8C326-26AE-48D2-A544-6BDD8E35164B}" type="pres">
      <dgm:prSet presAssocID="{40F64037-F44D-46CA-B8F2-7497CE394D0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A34F03-237D-4DD5-AE92-6DEFA7E1AFE9}" type="pres">
      <dgm:prSet presAssocID="{096FD446-87C0-43AA-BA95-9E5653091114}" presName="sp" presStyleCnt="0"/>
      <dgm:spPr/>
    </dgm:pt>
    <dgm:pt modelId="{8C8D39E4-B83F-4517-B2BC-B5CB65ED4256}" type="pres">
      <dgm:prSet presAssocID="{0FF5F096-FEA8-4DAD-8F6F-F563699CFDCE}" presName="composite" presStyleCnt="0"/>
      <dgm:spPr/>
    </dgm:pt>
    <dgm:pt modelId="{224A6FC4-D1F3-4436-980B-D3AC84A4CDFF}" type="pres">
      <dgm:prSet presAssocID="{0FF5F096-FEA8-4DAD-8F6F-F563699CFDC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FEE3E3-8DE9-4D24-8550-F60205A62280}" type="pres">
      <dgm:prSet presAssocID="{0FF5F096-FEA8-4DAD-8F6F-F563699CFDC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580EE8-7B30-46B3-83C6-AC5071D37262}" type="pres">
      <dgm:prSet presAssocID="{574907FB-D9DB-48F2-A6C8-CA59E345F2D7}" presName="sp" presStyleCnt="0"/>
      <dgm:spPr/>
    </dgm:pt>
    <dgm:pt modelId="{BF5B4689-9238-4EAF-8AAD-C6087FD7C02F}" type="pres">
      <dgm:prSet presAssocID="{7196EB3E-C467-4926-A206-A0BE3EF7F2F1}" presName="composite" presStyleCnt="0"/>
      <dgm:spPr/>
    </dgm:pt>
    <dgm:pt modelId="{08632DDB-F83E-4D42-BB6F-E833787ECB0A}" type="pres">
      <dgm:prSet presAssocID="{7196EB3E-C467-4926-A206-A0BE3EF7F2F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9AD67F-4AC8-4EAA-A555-0C5BA14FAA9E}" type="pres">
      <dgm:prSet presAssocID="{7196EB3E-C467-4926-A206-A0BE3EF7F2F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FE49CF3-6E4E-4578-8665-A83700C8FACD}" srcId="{4EB54469-3964-43EA-8A26-0A6D724FD499}" destId="{3DA77A83-F998-499B-B966-D19E742268A7}" srcOrd="0" destOrd="0" parTransId="{7FF4B19E-B5B8-48DC-9BDE-19F7FE41EBC5}" sibTransId="{7B81A90A-EDEF-493F-AC77-528743B12579}"/>
    <dgm:cxn modelId="{ED5DB883-F06D-455B-AB65-E9613F7AE073}" srcId="{7196EB3E-C467-4926-A206-A0BE3EF7F2F1}" destId="{74340DB9-740B-4C8F-A58C-57115F96E9F8}" srcOrd="0" destOrd="0" parTransId="{7C2423A2-F2C7-49E9-B17D-5695E6C3E0A7}" sibTransId="{FA665439-D575-4A56-A97B-02F22EE6137A}"/>
    <dgm:cxn modelId="{17154DAD-4E61-4913-A265-8F8FEA8509ED}" type="presOf" srcId="{40F64037-F44D-46CA-B8F2-7497CE394D05}" destId="{753F9F55-E544-4689-B033-C608458604D8}" srcOrd="0" destOrd="0" presId="urn:microsoft.com/office/officeart/2005/8/layout/chevron2"/>
    <dgm:cxn modelId="{6C355693-AD75-4DA9-9336-C606A25871D4}" type="presOf" srcId="{74340DB9-740B-4C8F-A58C-57115F96E9F8}" destId="{D99AD67F-4AC8-4EAA-A555-0C5BA14FAA9E}" srcOrd="0" destOrd="0" presId="urn:microsoft.com/office/officeart/2005/8/layout/chevron2"/>
    <dgm:cxn modelId="{3A674EDC-E692-4123-99D6-B09A90A93A72}" type="presOf" srcId="{3DA77A83-F998-499B-B966-D19E742268A7}" destId="{ADE3160F-B5B7-4FB7-A377-418A5233EFDA}" srcOrd="0" destOrd="0" presId="urn:microsoft.com/office/officeart/2005/8/layout/chevron2"/>
    <dgm:cxn modelId="{EFF004C9-C863-4DF4-9461-4DBD9BCF2074}" type="presOf" srcId="{1A5BD39C-6631-4125-AB3A-B81DFC28DE63}" destId="{5DFEE3E3-8DE9-4D24-8550-F60205A62280}" srcOrd="0" destOrd="0" presId="urn:microsoft.com/office/officeart/2005/8/layout/chevron2"/>
    <dgm:cxn modelId="{F4AD11C3-A757-49E2-8C7E-DE21BAD0D4DD}" type="presOf" srcId="{FCC4865D-A7B6-430E-ABF3-011EFB65F523}" destId="{33C8C326-26AE-48D2-A544-6BDD8E35164B}" srcOrd="0" destOrd="0" presId="urn:microsoft.com/office/officeart/2005/8/layout/chevron2"/>
    <dgm:cxn modelId="{3328AB5D-515F-4149-889E-E41A7FC00A76}" srcId="{3DA77A83-F998-499B-B966-D19E742268A7}" destId="{89E42A2B-39D4-4568-A2B2-40AFAC4F66C6}" srcOrd="0" destOrd="0" parTransId="{F29E5747-1367-4841-926D-A024F8D8BBD5}" sibTransId="{981A927B-CB63-467F-BA68-6DE933BFDA90}"/>
    <dgm:cxn modelId="{9F94EE15-F037-4A96-BB13-A028315AC156}" type="presOf" srcId="{0FF5F096-FEA8-4DAD-8F6F-F563699CFDCE}" destId="{224A6FC4-D1F3-4436-980B-D3AC84A4CDFF}" srcOrd="0" destOrd="0" presId="urn:microsoft.com/office/officeart/2005/8/layout/chevron2"/>
    <dgm:cxn modelId="{83C2F640-FD8F-4636-A3C7-AD75ADA8F2EF}" srcId="{4EB54469-3964-43EA-8A26-0A6D724FD499}" destId="{0FF5F096-FEA8-4DAD-8F6F-F563699CFDCE}" srcOrd="2" destOrd="0" parTransId="{7FA70A12-7DCC-4657-842E-908B36311D6C}" sibTransId="{574907FB-D9DB-48F2-A6C8-CA59E345F2D7}"/>
    <dgm:cxn modelId="{229437FD-ED18-4726-80AA-978FC0559771}" type="presOf" srcId="{7196EB3E-C467-4926-A206-A0BE3EF7F2F1}" destId="{08632DDB-F83E-4D42-BB6F-E833787ECB0A}" srcOrd="0" destOrd="0" presId="urn:microsoft.com/office/officeart/2005/8/layout/chevron2"/>
    <dgm:cxn modelId="{36FB2F72-C8B4-4D91-8AB7-89502EEB4515}" srcId="{4EB54469-3964-43EA-8A26-0A6D724FD499}" destId="{7196EB3E-C467-4926-A206-A0BE3EF7F2F1}" srcOrd="3" destOrd="0" parTransId="{4B0F7F00-3C05-4F45-9A38-A489A3A97C6C}" sibTransId="{41B01751-50BF-4616-ABAA-C395CF227BD6}"/>
    <dgm:cxn modelId="{00ACDE5D-AA29-4517-8D51-010393E73B66}" type="presOf" srcId="{4EB54469-3964-43EA-8A26-0A6D724FD499}" destId="{9C279DE9-AFC6-42FC-89DB-2DAA344D8663}" srcOrd="0" destOrd="0" presId="urn:microsoft.com/office/officeart/2005/8/layout/chevron2"/>
    <dgm:cxn modelId="{79CAEF49-3403-426D-B7C7-F7962BA42AE1}" srcId="{40F64037-F44D-46CA-B8F2-7497CE394D05}" destId="{FCC4865D-A7B6-430E-ABF3-011EFB65F523}" srcOrd="0" destOrd="0" parTransId="{EE821BAA-F279-4B16-8B5F-71E0C5B89DB7}" sibTransId="{861EF440-142A-49AA-AF71-FE30D70CD7A5}"/>
    <dgm:cxn modelId="{03C2D104-8BCE-48B7-ACF5-CBADA96DE55E}" srcId="{4EB54469-3964-43EA-8A26-0A6D724FD499}" destId="{40F64037-F44D-46CA-B8F2-7497CE394D05}" srcOrd="1" destOrd="0" parTransId="{C9C4FB76-2881-437F-9C34-78AB9258B767}" sibTransId="{096FD446-87C0-43AA-BA95-9E5653091114}"/>
    <dgm:cxn modelId="{50DEDEEE-1E36-4337-B4C5-2587631B322C}" type="presOf" srcId="{89E42A2B-39D4-4568-A2B2-40AFAC4F66C6}" destId="{B3CEA680-C03E-4A8C-A884-B5F10B29EA40}" srcOrd="0" destOrd="0" presId="urn:microsoft.com/office/officeart/2005/8/layout/chevron2"/>
    <dgm:cxn modelId="{FEC50ABC-40C6-40E3-8A76-4019E9CE23EB}" srcId="{0FF5F096-FEA8-4DAD-8F6F-F563699CFDCE}" destId="{1A5BD39C-6631-4125-AB3A-B81DFC28DE63}" srcOrd="0" destOrd="0" parTransId="{8C5BF65E-4652-4379-B304-6F9E1ED07492}" sibTransId="{33B4C952-6E13-4FFE-893C-DE25DA17891B}"/>
    <dgm:cxn modelId="{FB875CF1-48B5-4E30-9B0C-E8A60FA5BD0D}" type="presParOf" srcId="{9C279DE9-AFC6-42FC-89DB-2DAA344D8663}" destId="{C07139FE-9A3B-4233-8EB6-DD93925613CB}" srcOrd="0" destOrd="0" presId="urn:microsoft.com/office/officeart/2005/8/layout/chevron2"/>
    <dgm:cxn modelId="{E7B2101D-6D9E-4D2E-B3A3-1DCBE67EA6B8}" type="presParOf" srcId="{C07139FE-9A3B-4233-8EB6-DD93925613CB}" destId="{ADE3160F-B5B7-4FB7-A377-418A5233EFDA}" srcOrd="0" destOrd="0" presId="urn:microsoft.com/office/officeart/2005/8/layout/chevron2"/>
    <dgm:cxn modelId="{D5CCEEBB-AC27-47E7-BB0A-D5D9261592B1}" type="presParOf" srcId="{C07139FE-9A3B-4233-8EB6-DD93925613CB}" destId="{B3CEA680-C03E-4A8C-A884-B5F10B29EA40}" srcOrd="1" destOrd="0" presId="urn:microsoft.com/office/officeart/2005/8/layout/chevron2"/>
    <dgm:cxn modelId="{DB2FB269-F895-4D90-8095-8DBC130A1CDE}" type="presParOf" srcId="{9C279DE9-AFC6-42FC-89DB-2DAA344D8663}" destId="{EB1913C8-E336-49AF-A928-F9C1292F0BDE}" srcOrd="1" destOrd="0" presId="urn:microsoft.com/office/officeart/2005/8/layout/chevron2"/>
    <dgm:cxn modelId="{D47E8A4C-15BC-451E-AF65-C0139DD90A4A}" type="presParOf" srcId="{9C279DE9-AFC6-42FC-89DB-2DAA344D8663}" destId="{4ECFFC89-C8A3-4EA9-B6FC-1556D8661C97}" srcOrd="2" destOrd="0" presId="urn:microsoft.com/office/officeart/2005/8/layout/chevron2"/>
    <dgm:cxn modelId="{9F4541F3-A874-4254-A3F9-6ECA01DF27BD}" type="presParOf" srcId="{4ECFFC89-C8A3-4EA9-B6FC-1556D8661C97}" destId="{753F9F55-E544-4689-B033-C608458604D8}" srcOrd="0" destOrd="0" presId="urn:microsoft.com/office/officeart/2005/8/layout/chevron2"/>
    <dgm:cxn modelId="{453B6C03-23A4-48DF-AE9B-9330F6276E75}" type="presParOf" srcId="{4ECFFC89-C8A3-4EA9-B6FC-1556D8661C97}" destId="{33C8C326-26AE-48D2-A544-6BDD8E35164B}" srcOrd="1" destOrd="0" presId="urn:microsoft.com/office/officeart/2005/8/layout/chevron2"/>
    <dgm:cxn modelId="{B8A70D56-3985-43F2-85A8-C41E6C238C04}" type="presParOf" srcId="{9C279DE9-AFC6-42FC-89DB-2DAA344D8663}" destId="{3DA34F03-237D-4DD5-AE92-6DEFA7E1AFE9}" srcOrd="3" destOrd="0" presId="urn:microsoft.com/office/officeart/2005/8/layout/chevron2"/>
    <dgm:cxn modelId="{9BF06798-021A-4FF6-8F2D-32E6698E747B}" type="presParOf" srcId="{9C279DE9-AFC6-42FC-89DB-2DAA344D8663}" destId="{8C8D39E4-B83F-4517-B2BC-B5CB65ED4256}" srcOrd="4" destOrd="0" presId="urn:microsoft.com/office/officeart/2005/8/layout/chevron2"/>
    <dgm:cxn modelId="{C460DF10-A274-4D51-B9D6-D4388C774720}" type="presParOf" srcId="{8C8D39E4-B83F-4517-B2BC-B5CB65ED4256}" destId="{224A6FC4-D1F3-4436-980B-D3AC84A4CDFF}" srcOrd="0" destOrd="0" presId="urn:microsoft.com/office/officeart/2005/8/layout/chevron2"/>
    <dgm:cxn modelId="{CABB48B5-CDAE-4533-88C1-25F431DDD45E}" type="presParOf" srcId="{8C8D39E4-B83F-4517-B2BC-B5CB65ED4256}" destId="{5DFEE3E3-8DE9-4D24-8550-F60205A62280}" srcOrd="1" destOrd="0" presId="urn:microsoft.com/office/officeart/2005/8/layout/chevron2"/>
    <dgm:cxn modelId="{29F6E4A3-26BA-4156-958D-0C512B973652}" type="presParOf" srcId="{9C279DE9-AFC6-42FC-89DB-2DAA344D8663}" destId="{4B580EE8-7B30-46B3-83C6-AC5071D37262}" srcOrd="5" destOrd="0" presId="urn:microsoft.com/office/officeart/2005/8/layout/chevron2"/>
    <dgm:cxn modelId="{851B5794-2FFD-464A-BE41-F2FE0746FBAB}" type="presParOf" srcId="{9C279DE9-AFC6-42FC-89DB-2DAA344D8663}" destId="{BF5B4689-9238-4EAF-8AAD-C6087FD7C02F}" srcOrd="6" destOrd="0" presId="urn:microsoft.com/office/officeart/2005/8/layout/chevron2"/>
    <dgm:cxn modelId="{A084C892-932A-43DB-8AC2-E04EF8438BF8}" type="presParOf" srcId="{BF5B4689-9238-4EAF-8AAD-C6087FD7C02F}" destId="{08632DDB-F83E-4D42-BB6F-E833787ECB0A}" srcOrd="0" destOrd="0" presId="urn:microsoft.com/office/officeart/2005/8/layout/chevron2"/>
    <dgm:cxn modelId="{5BCAE086-2D0F-4B09-8AB9-99834856F2CB}" type="presParOf" srcId="{BF5B4689-9238-4EAF-8AAD-C6087FD7C02F}" destId="{D99AD67F-4AC8-4EAA-A555-0C5BA14FAA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B54469-3964-43EA-8A26-0A6D724FD499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3DA77A83-F998-499B-B966-D19E742268A7}">
      <dgm:prSet phldrT="[文字]"/>
      <dgm:spPr/>
      <dgm:t>
        <a:bodyPr/>
        <a:lstStyle/>
        <a:p>
          <a:r>
            <a:rPr lang="en-US" altLang="zh-TW" dirty="0" smtClean="0"/>
            <a:t>Step 1</a:t>
          </a:r>
          <a:endParaRPr lang="zh-TW" altLang="en-US" dirty="0"/>
        </a:p>
      </dgm:t>
    </dgm:pt>
    <dgm:pt modelId="{7FF4B19E-B5B8-48DC-9BDE-19F7FE41EBC5}" type="parTrans" cxnId="{9FE49CF3-6E4E-4578-8665-A83700C8FACD}">
      <dgm:prSet/>
      <dgm:spPr/>
      <dgm:t>
        <a:bodyPr/>
        <a:lstStyle/>
        <a:p>
          <a:endParaRPr lang="zh-TW" altLang="en-US"/>
        </a:p>
      </dgm:t>
    </dgm:pt>
    <dgm:pt modelId="{7B81A90A-EDEF-493F-AC77-528743B12579}" type="sibTrans" cxnId="{9FE49CF3-6E4E-4578-8665-A83700C8FACD}">
      <dgm:prSet/>
      <dgm:spPr/>
      <dgm:t>
        <a:bodyPr/>
        <a:lstStyle/>
        <a:p>
          <a:endParaRPr lang="zh-TW" altLang="en-US"/>
        </a:p>
      </dgm:t>
    </dgm:pt>
    <dgm:pt modelId="{89E42A2B-39D4-4568-A2B2-40AFAC4F66C6}">
      <dgm:prSet phldrT="[文字]" custT="1"/>
      <dgm:spPr/>
      <dgm:t>
        <a:bodyPr/>
        <a:lstStyle/>
        <a:p>
          <a:r>
            <a:rPr lang="en-US" altLang="zh-TW" sz="1800" b="0" dirty="0" smtClean="0">
              <a:solidFill>
                <a:schemeClr val="tx1"/>
              </a:solidFill>
            </a:rPr>
            <a:t>construct a contextual term similarity matrix</a:t>
          </a:r>
          <a:endParaRPr lang="zh-TW" altLang="en-US" sz="1800" b="0" dirty="0">
            <a:solidFill>
              <a:schemeClr val="tx1"/>
            </a:solidFill>
          </a:endParaRPr>
        </a:p>
      </dgm:t>
    </dgm:pt>
    <dgm:pt modelId="{F29E5747-1367-4841-926D-A024F8D8BBD5}" type="parTrans" cxnId="{3328AB5D-515F-4149-889E-E41A7FC00A76}">
      <dgm:prSet/>
      <dgm:spPr/>
      <dgm:t>
        <a:bodyPr/>
        <a:lstStyle/>
        <a:p>
          <a:endParaRPr lang="zh-TW" altLang="en-US"/>
        </a:p>
      </dgm:t>
    </dgm:pt>
    <dgm:pt modelId="{981A927B-CB63-467F-BA68-6DE933BFDA90}" type="sibTrans" cxnId="{3328AB5D-515F-4149-889E-E41A7FC00A76}">
      <dgm:prSet/>
      <dgm:spPr/>
      <dgm:t>
        <a:bodyPr/>
        <a:lstStyle/>
        <a:p>
          <a:endParaRPr lang="zh-TW" altLang="en-US"/>
        </a:p>
      </dgm:t>
    </dgm:pt>
    <dgm:pt modelId="{40F64037-F44D-46CA-B8F2-7497CE394D05}">
      <dgm:prSet phldrT="[文字]"/>
      <dgm:spPr/>
      <dgm:t>
        <a:bodyPr/>
        <a:lstStyle/>
        <a:p>
          <a:r>
            <a:rPr lang="en-US" altLang="zh-TW" dirty="0" smtClean="0"/>
            <a:t>Step 2</a:t>
          </a:r>
          <a:endParaRPr lang="zh-TW" altLang="en-US" dirty="0"/>
        </a:p>
      </dgm:t>
    </dgm:pt>
    <dgm:pt modelId="{C9C4FB76-2881-437F-9C34-78AB9258B767}" type="parTrans" cxnId="{03C2D104-8BCE-48B7-ACF5-CBADA96DE55E}">
      <dgm:prSet/>
      <dgm:spPr/>
      <dgm:t>
        <a:bodyPr/>
        <a:lstStyle/>
        <a:p>
          <a:endParaRPr lang="zh-TW" altLang="en-US"/>
        </a:p>
      </dgm:t>
    </dgm:pt>
    <dgm:pt modelId="{096FD446-87C0-43AA-BA95-9E5653091114}" type="sibTrans" cxnId="{03C2D104-8BCE-48B7-ACF5-CBADA96DE55E}">
      <dgm:prSet/>
      <dgm:spPr/>
      <dgm:t>
        <a:bodyPr/>
        <a:lstStyle/>
        <a:p>
          <a:endParaRPr lang="zh-TW" altLang="en-US"/>
        </a:p>
      </dgm:t>
    </dgm:pt>
    <dgm:pt modelId="{FCC4865D-A7B6-430E-ABF3-011EFB65F523}">
      <dgm:prSet phldrT="[文字]" custT="1"/>
      <dgm:spPr/>
      <dgm:t>
        <a:bodyPr/>
        <a:lstStyle/>
        <a:p>
          <a:r>
            <a:rPr lang="en-US" altLang="zh-TW" sz="1800" b="0" dirty="0" smtClean="0">
              <a:solidFill>
                <a:schemeClr val="tx1"/>
              </a:solidFill>
            </a:rPr>
            <a:t>construct a query term similarity graph</a:t>
          </a:r>
          <a:endParaRPr lang="zh-TW" altLang="en-US" sz="1800" b="0" dirty="0">
            <a:solidFill>
              <a:schemeClr val="tx1"/>
            </a:solidFill>
          </a:endParaRPr>
        </a:p>
      </dgm:t>
    </dgm:pt>
    <dgm:pt modelId="{EE821BAA-F279-4B16-8B5F-71E0C5B89DB7}" type="parTrans" cxnId="{79CAEF49-3403-426D-B7C7-F7962BA42AE1}">
      <dgm:prSet/>
      <dgm:spPr/>
      <dgm:t>
        <a:bodyPr/>
        <a:lstStyle/>
        <a:p>
          <a:endParaRPr lang="zh-TW" altLang="en-US"/>
        </a:p>
      </dgm:t>
    </dgm:pt>
    <dgm:pt modelId="{861EF440-142A-49AA-AF71-FE30D70CD7A5}" type="sibTrans" cxnId="{79CAEF49-3403-426D-B7C7-F7962BA42AE1}">
      <dgm:prSet/>
      <dgm:spPr/>
      <dgm:t>
        <a:bodyPr/>
        <a:lstStyle/>
        <a:p>
          <a:endParaRPr lang="zh-TW" altLang="en-US"/>
        </a:p>
      </dgm:t>
    </dgm:pt>
    <dgm:pt modelId="{0FF5F096-FEA8-4DAD-8F6F-F563699CFDCE}">
      <dgm:prSet phldrT="[文字]"/>
      <dgm:spPr/>
      <dgm:t>
        <a:bodyPr/>
        <a:lstStyle/>
        <a:p>
          <a:r>
            <a:rPr lang="en-US" altLang="zh-TW" dirty="0" smtClean="0"/>
            <a:t>Step 3</a:t>
          </a:r>
          <a:endParaRPr lang="zh-TW" altLang="en-US" dirty="0"/>
        </a:p>
      </dgm:t>
    </dgm:pt>
    <dgm:pt modelId="{7FA70A12-7DCC-4657-842E-908B36311D6C}" type="parTrans" cxnId="{83C2F640-FD8F-4636-A3C7-AD75ADA8F2EF}">
      <dgm:prSet/>
      <dgm:spPr/>
      <dgm:t>
        <a:bodyPr/>
        <a:lstStyle/>
        <a:p>
          <a:endParaRPr lang="zh-TW" altLang="en-US"/>
        </a:p>
      </dgm:t>
    </dgm:pt>
    <dgm:pt modelId="{574907FB-D9DB-48F2-A6C8-CA59E345F2D7}" type="sibTrans" cxnId="{83C2F640-FD8F-4636-A3C7-AD75ADA8F2EF}">
      <dgm:prSet/>
      <dgm:spPr/>
      <dgm:t>
        <a:bodyPr/>
        <a:lstStyle/>
        <a:p>
          <a:endParaRPr lang="zh-TW" altLang="en-US"/>
        </a:p>
      </dgm:t>
    </dgm:pt>
    <dgm:pt modelId="{1A5BD39C-6631-4125-AB3A-B81DFC28DE63}">
      <dgm:prSet phldrT="[文字]" custT="1"/>
      <dgm:spPr/>
      <dgm:t>
        <a:bodyPr/>
        <a:lstStyle/>
        <a:p>
          <a:r>
            <a:rPr lang="en-US" altLang="zh-TW" sz="1800" b="0" dirty="0" smtClean="0"/>
            <a:t>Label and present the senses to the users</a:t>
          </a:r>
          <a:endParaRPr lang="zh-TW" altLang="en-US" sz="1800" b="0" dirty="0"/>
        </a:p>
      </dgm:t>
    </dgm:pt>
    <dgm:pt modelId="{8C5BF65E-4652-4379-B304-6F9E1ED07492}" type="parTrans" cxnId="{FEC50ABC-40C6-40E3-8A76-4019E9CE23EB}">
      <dgm:prSet/>
      <dgm:spPr/>
      <dgm:t>
        <a:bodyPr/>
        <a:lstStyle/>
        <a:p>
          <a:endParaRPr lang="zh-TW" altLang="en-US"/>
        </a:p>
      </dgm:t>
    </dgm:pt>
    <dgm:pt modelId="{33B4C952-6E13-4FFE-893C-DE25DA17891B}" type="sibTrans" cxnId="{FEC50ABC-40C6-40E3-8A76-4019E9CE23EB}">
      <dgm:prSet/>
      <dgm:spPr/>
      <dgm:t>
        <a:bodyPr/>
        <a:lstStyle/>
        <a:p>
          <a:endParaRPr lang="zh-TW" altLang="en-US"/>
        </a:p>
      </dgm:t>
    </dgm:pt>
    <dgm:pt modelId="{7196EB3E-C467-4926-A206-A0BE3EF7F2F1}">
      <dgm:prSet phldrT="[文字]"/>
      <dgm:spPr/>
      <dgm:t>
        <a:bodyPr/>
        <a:lstStyle/>
        <a:p>
          <a:r>
            <a:rPr lang="en-US" altLang="zh-TW" dirty="0" smtClean="0"/>
            <a:t>Step 4</a:t>
          </a:r>
          <a:endParaRPr lang="zh-TW" altLang="en-US" dirty="0"/>
        </a:p>
      </dgm:t>
    </dgm:pt>
    <dgm:pt modelId="{4B0F7F00-3C05-4F45-9A38-A489A3A97C6C}" type="parTrans" cxnId="{36FB2F72-C8B4-4D91-8AB7-89502EEB4515}">
      <dgm:prSet/>
      <dgm:spPr/>
      <dgm:t>
        <a:bodyPr/>
        <a:lstStyle/>
        <a:p>
          <a:endParaRPr lang="zh-TW" altLang="en-US"/>
        </a:p>
      </dgm:t>
    </dgm:pt>
    <dgm:pt modelId="{41B01751-50BF-4616-ABAA-C395CF227BD6}" type="sibTrans" cxnId="{36FB2F72-C8B4-4D91-8AB7-89502EEB4515}">
      <dgm:prSet/>
      <dgm:spPr/>
      <dgm:t>
        <a:bodyPr/>
        <a:lstStyle/>
        <a:p>
          <a:endParaRPr lang="zh-TW" altLang="en-US"/>
        </a:p>
      </dgm:t>
    </dgm:pt>
    <dgm:pt modelId="{74340DB9-740B-4C8F-A58C-57115F96E9F8}">
      <dgm:prSet custT="1"/>
      <dgm:spPr/>
      <dgm:t>
        <a:bodyPr/>
        <a:lstStyle/>
        <a:p>
          <a:r>
            <a:rPr lang="en-US" altLang="zh-TW" sz="1800" b="1" dirty="0" smtClean="0">
              <a:solidFill>
                <a:srgbClr val="FF0000"/>
              </a:solidFill>
            </a:rPr>
            <a:t>Update the query Language Model using user feedback</a:t>
          </a:r>
          <a:endParaRPr lang="zh-TW" altLang="en-US" sz="1800" b="1" dirty="0">
            <a:solidFill>
              <a:srgbClr val="FF0000"/>
            </a:solidFill>
          </a:endParaRPr>
        </a:p>
      </dgm:t>
    </dgm:pt>
    <dgm:pt modelId="{7C2423A2-F2C7-49E9-B17D-5695E6C3E0A7}" type="parTrans" cxnId="{ED5DB883-F06D-455B-AB65-E9613F7AE073}">
      <dgm:prSet/>
      <dgm:spPr/>
      <dgm:t>
        <a:bodyPr/>
        <a:lstStyle/>
        <a:p>
          <a:endParaRPr lang="zh-TW" altLang="en-US"/>
        </a:p>
      </dgm:t>
    </dgm:pt>
    <dgm:pt modelId="{FA665439-D575-4A56-A97B-02F22EE6137A}" type="sibTrans" cxnId="{ED5DB883-F06D-455B-AB65-E9613F7AE073}">
      <dgm:prSet/>
      <dgm:spPr/>
      <dgm:t>
        <a:bodyPr/>
        <a:lstStyle/>
        <a:p>
          <a:endParaRPr lang="zh-TW" altLang="en-US"/>
        </a:p>
      </dgm:t>
    </dgm:pt>
    <dgm:pt modelId="{9C279DE9-AFC6-42FC-89DB-2DAA344D8663}" type="pres">
      <dgm:prSet presAssocID="{4EB54469-3964-43EA-8A26-0A6D724FD49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07139FE-9A3B-4233-8EB6-DD93925613CB}" type="pres">
      <dgm:prSet presAssocID="{3DA77A83-F998-499B-B966-D19E742268A7}" presName="composite" presStyleCnt="0"/>
      <dgm:spPr/>
    </dgm:pt>
    <dgm:pt modelId="{ADE3160F-B5B7-4FB7-A377-418A5233EFDA}" type="pres">
      <dgm:prSet presAssocID="{3DA77A83-F998-499B-B966-D19E742268A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CEA680-C03E-4A8C-A884-B5F10B29EA40}" type="pres">
      <dgm:prSet presAssocID="{3DA77A83-F998-499B-B966-D19E742268A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1913C8-E336-49AF-A928-F9C1292F0BDE}" type="pres">
      <dgm:prSet presAssocID="{7B81A90A-EDEF-493F-AC77-528743B12579}" presName="sp" presStyleCnt="0"/>
      <dgm:spPr/>
    </dgm:pt>
    <dgm:pt modelId="{4ECFFC89-C8A3-4EA9-B6FC-1556D8661C97}" type="pres">
      <dgm:prSet presAssocID="{40F64037-F44D-46CA-B8F2-7497CE394D05}" presName="composite" presStyleCnt="0"/>
      <dgm:spPr/>
    </dgm:pt>
    <dgm:pt modelId="{753F9F55-E544-4689-B033-C608458604D8}" type="pres">
      <dgm:prSet presAssocID="{40F64037-F44D-46CA-B8F2-7497CE394D0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3C8C326-26AE-48D2-A544-6BDD8E35164B}" type="pres">
      <dgm:prSet presAssocID="{40F64037-F44D-46CA-B8F2-7497CE394D0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A34F03-237D-4DD5-AE92-6DEFA7E1AFE9}" type="pres">
      <dgm:prSet presAssocID="{096FD446-87C0-43AA-BA95-9E5653091114}" presName="sp" presStyleCnt="0"/>
      <dgm:spPr/>
    </dgm:pt>
    <dgm:pt modelId="{8C8D39E4-B83F-4517-B2BC-B5CB65ED4256}" type="pres">
      <dgm:prSet presAssocID="{0FF5F096-FEA8-4DAD-8F6F-F563699CFDCE}" presName="composite" presStyleCnt="0"/>
      <dgm:spPr/>
    </dgm:pt>
    <dgm:pt modelId="{224A6FC4-D1F3-4436-980B-D3AC84A4CDFF}" type="pres">
      <dgm:prSet presAssocID="{0FF5F096-FEA8-4DAD-8F6F-F563699CFDC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FEE3E3-8DE9-4D24-8550-F60205A62280}" type="pres">
      <dgm:prSet presAssocID="{0FF5F096-FEA8-4DAD-8F6F-F563699CFDC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580EE8-7B30-46B3-83C6-AC5071D37262}" type="pres">
      <dgm:prSet presAssocID="{574907FB-D9DB-48F2-A6C8-CA59E345F2D7}" presName="sp" presStyleCnt="0"/>
      <dgm:spPr/>
    </dgm:pt>
    <dgm:pt modelId="{BF5B4689-9238-4EAF-8AAD-C6087FD7C02F}" type="pres">
      <dgm:prSet presAssocID="{7196EB3E-C467-4926-A206-A0BE3EF7F2F1}" presName="composite" presStyleCnt="0"/>
      <dgm:spPr/>
    </dgm:pt>
    <dgm:pt modelId="{08632DDB-F83E-4D42-BB6F-E833787ECB0A}" type="pres">
      <dgm:prSet presAssocID="{7196EB3E-C467-4926-A206-A0BE3EF7F2F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9AD67F-4AC8-4EAA-A555-0C5BA14FAA9E}" type="pres">
      <dgm:prSet presAssocID="{7196EB3E-C467-4926-A206-A0BE3EF7F2F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6FB2F72-C8B4-4D91-8AB7-89502EEB4515}" srcId="{4EB54469-3964-43EA-8A26-0A6D724FD499}" destId="{7196EB3E-C467-4926-A206-A0BE3EF7F2F1}" srcOrd="3" destOrd="0" parTransId="{4B0F7F00-3C05-4F45-9A38-A489A3A97C6C}" sibTransId="{41B01751-50BF-4616-ABAA-C395CF227BD6}"/>
    <dgm:cxn modelId="{83C2F640-FD8F-4636-A3C7-AD75ADA8F2EF}" srcId="{4EB54469-3964-43EA-8A26-0A6D724FD499}" destId="{0FF5F096-FEA8-4DAD-8F6F-F563699CFDCE}" srcOrd="2" destOrd="0" parTransId="{7FA70A12-7DCC-4657-842E-908B36311D6C}" sibTransId="{574907FB-D9DB-48F2-A6C8-CA59E345F2D7}"/>
    <dgm:cxn modelId="{61ADA608-3F8E-45DA-B7C3-9085E45047CF}" type="presOf" srcId="{3DA77A83-F998-499B-B966-D19E742268A7}" destId="{ADE3160F-B5B7-4FB7-A377-418A5233EFDA}" srcOrd="0" destOrd="0" presId="urn:microsoft.com/office/officeart/2005/8/layout/chevron2"/>
    <dgm:cxn modelId="{79CAEF49-3403-426D-B7C7-F7962BA42AE1}" srcId="{40F64037-F44D-46CA-B8F2-7497CE394D05}" destId="{FCC4865D-A7B6-430E-ABF3-011EFB65F523}" srcOrd="0" destOrd="0" parTransId="{EE821BAA-F279-4B16-8B5F-71E0C5B89DB7}" sibTransId="{861EF440-142A-49AA-AF71-FE30D70CD7A5}"/>
    <dgm:cxn modelId="{1B2E6E9D-0522-4F73-BF7A-9F13393DBAEA}" type="presOf" srcId="{40F64037-F44D-46CA-B8F2-7497CE394D05}" destId="{753F9F55-E544-4689-B033-C608458604D8}" srcOrd="0" destOrd="0" presId="urn:microsoft.com/office/officeart/2005/8/layout/chevron2"/>
    <dgm:cxn modelId="{9E9F0619-3996-4926-AF38-F07F9C814951}" type="presOf" srcId="{0FF5F096-FEA8-4DAD-8F6F-F563699CFDCE}" destId="{224A6FC4-D1F3-4436-980B-D3AC84A4CDFF}" srcOrd="0" destOrd="0" presId="urn:microsoft.com/office/officeart/2005/8/layout/chevron2"/>
    <dgm:cxn modelId="{FEC50ABC-40C6-40E3-8A76-4019E9CE23EB}" srcId="{0FF5F096-FEA8-4DAD-8F6F-F563699CFDCE}" destId="{1A5BD39C-6631-4125-AB3A-B81DFC28DE63}" srcOrd="0" destOrd="0" parTransId="{8C5BF65E-4652-4379-B304-6F9E1ED07492}" sibTransId="{33B4C952-6E13-4FFE-893C-DE25DA17891B}"/>
    <dgm:cxn modelId="{2B743658-BD5D-4F1A-A0B0-D7517DA243C4}" type="presOf" srcId="{4EB54469-3964-43EA-8A26-0A6D724FD499}" destId="{9C279DE9-AFC6-42FC-89DB-2DAA344D8663}" srcOrd="0" destOrd="0" presId="urn:microsoft.com/office/officeart/2005/8/layout/chevron2"/>
    <dgm:cxn modelId="{3328AB5D-515F-4149-889E-E41A7FC00A76}" srcId="{3DA77A83-F998-499B-B966-D19E742268A7}" destId="{89E42A2B-39D4-4568-A2B2-40AFAC4F66C6}" srcOrd="0" destOrd="0" parTransId="{F29E5747-1367-4841-926D-A024F8D8BBD5}" sibTransId="{981A927B-CB63-467F-BA68-6DE933BFDA90}"/>
    <dgm:cxn modelId="{ED5DB883-F06D-455B-AB65-E9613F7AE073}" srcId="{7196EB3E-C467-4926-A206-A0BE3EF7F2F1}" destId="{74340DB9-740B-4C8F-A58C-57115F96E9F8}" srcOrd="0" destOrd="0" parTransId="{7C2423A2-F2C7-49E9-B17D-5695E6C3E0A7}" sibTransId="{FA665439-D575-4A56-A97B-02F22EE6137A}"/>
    <dgm:cxn modelId="{8A1CE73B-49B1-444D-BC48-FA2541840122}" type="presOf" srcId="{74340DB9-740B-4C8F-A58C-57115F96E9F8}" destId="{D99AD67F-4AC8-4EAA-A555-0C5BA14FAA9E}" srcOrd="0" destOrd="0" presId="urn:microsoft.com/office/officeart/2005/8/layout/chevron2"/>
    <dgm:cxn modelId="{9FE49CF3-6E4E-4578-8665-A83700C8FACD}" srcId="{4EB54469-3964-43EA-8A26-0A6D724FD499}" destId="{3DA77A83-F998-499B-B966-D19E742268A7}" srcOrd="0" destOrd="0" parTransId="{7FF4B19E-B5B8-48DC-9BDE-19F7FE41EBC5}" sibTransId="{7B81A90A-EDEF-493F-AC77-528743B12579}"/>
    <dgm:cxn modelId="{A3EA5C26-1249-4D59-A3C8-611D849FFC9F}" type="presOf" srcId="{89E42A2B-39D4-4568-A2B2-40AFAC4F66C6}" destId="{B3CEA680-C03E-4A8C-A884-B5F10B29EA40}" srcOrd="0" destOrd="0" presId="urn:microsoft.com/office/officeart/2005/8/layout/chevron2"/>
    <dgm:cxn modelId="{96C646E1-B50C-4697-A4F0-15ECFDC75D74}" type="presOf" srcId="{FCC4865D-A7B6-430E-ABF3-011EFB65F523}" destId="{33C8C326-26AE-48D2-A544-6BDD8E35164B}" srcOrd="0" destOrd="0" presId="urn:microsoft.com/office/officeart/2005/8/layout/chevron2"/>
    <dgm:cxn modelId="{D85CC808-0940-4FC8-94BF-52F4FAC0FF1F}" type="presOf" srcId="{1A5BD39C-6631-4125-AB3A-B81DFC28DE63}" destId="{5DFEE3E3-8DE9-4D24-8550-F60205A62280}" srcOrd="0" destOrd="0" presId="urn:microsoft.com/office/officeart/2005/8/layout/chevron2"/>
    <dgm:cxn modelId="{03C2D104-8BCE-48B7-ACF5-CBADA96DE55E}" srcId="{4EB54469-3964-43EA-8A26-0A6D724FD499}" destId="{40F64037-F44D-46CA-B8F2-7497CE394D05}" srcOrd="1" destOrd="0" parTransId="{C9C4FB76-2881-437F-9C34-78AB9258B767}" sibTransId="{096FD446-87C0-43AA-BA95-9E5653091114}"/>
    <dgm:cxn modelId="{6FD34951-0B5F-473B-B683-5B214913A727}" type="presOf" srcId="{7196EB3E-C467-4926-A206-A0BE3EF7F2F1}" destId="{08632DDB-F83E-4D42-BB6F-E833787ECB0A}" srcOrd="0" destOrd="0" presId="urn:microsoft.com/office/officeart/2005/8/layout/chevron2"/>
    <dgm:cxn modelId="{D95FE6CD-E06D-4606-9F0A-57EBBE60E3EA}" type="presParOf" srcId="{9C279DE9-AFC6-42FC-89DB-2DAA344D8663}" destId="{C07139FE-9A3B-4233-8EB6-DD93925613CB}" srcOrd="0" destOrd="0" presId="urn:microsoft.com/office/officeart/2005/8/layout/chevron2"/>
    <dgm:cxn modelId="{1E8AFA87-D36A-4C0B-ABA2-62A9992CFA52}" type="presParOf" srcId="{C07139FE-9A3B-4233-8EB6-DD93925613CB}" destId="{ADE3160F-B5B7-4FB7-A377-418A5233EFDA}" srcOrd="0" destOrd="0" presId="urn:microsoft.com/office/officeart/2005/8/layout/chevron2"/>
    <dgm:cxn modelId="{EE9AC696-E18B-4B30-9C4A-B9312C5EC0F4}" type="presParOf" srcId="{C07139FE-9A3B-4233-8EB6-DD93925613CB}" destId="{B3CEA680-C03E-4A8C-A884-B5F10B29EA40}" srcOrd="1" destOrd="0" presId="urn:microsoft.com/office/officeart/2005/8/layout/chevron2"/>
    <dgm:cxn modelId="{9D44ADD1-3D8F-456C-A1F5-F443C00CB46C}" type="presParOf" srcId="{9C279DE9-AFC6-42FC-89DB-2DAA344D8663}" destId="{EB1913C8-E336-49AF-A928-F9C1292F0BDE}" srcOrd="1" destOrd="0" presId="urn:microsoft.com/office/officeart/2005/8/layout/chevron2"/>
    <dgm:cxn modelId="{1141AE49-6A65-4E1B-BBFD-0FC192D6F37A}" type="presParOf" srcId="{9C279DE9-AFC6-42FC-89DB-2DAA344D8663}" destId="{4ECFFC89-C8A3-4EA9-B6FC-1556D8661C97}" srcOrd="2" destOrd="0" presId="urn:microsoft.com/office/officeart/2005/8/layout/chevron2"/>
    <dgm:cxn modelId="{3DFCAFBD-12C7-454F-A2FC-176FBB090605}" type="presParOf" srcId="{4ECFFC89-C8A3-4EA9-B6FC-1556D8661C97}" destId="{753F9F55-E544-4689-B033-C608458604D8}" srcOrd="0" destOrd="0" presId="urn:microsoft.com/office/officeart/2005/8/layout/chevron2"/>
    <dgm:cxn modelId="{52CA5154-9BED-4EAC-AFAA-5F46F74C3541}" type="presParOf" srcId="{4ECFFC89-C8A3-4EA9-B6FC-1556D8661C97}" destId="{33C8C326-26AE-48D2-A544-6BDD8E35164B}" srcOrd="1" destOrd="0" presId="urn:microsoft.com/office/officeart/2005/8/layout/chevron2"/>
    <dgm:cxn modelId="{C1255E64-0E34-4B8F-86A8-1364880112EB}" type="presParOf" srcId="{9C279DE9-AFC6-42FC-89DB-2DAA344D8663}" destId="{3DA34F03-237D-4DD5-AE92-6DEFA7E1AFE9}" srcOrd="3" destOrd="0" presId="urn:microsoft.com/office/officeart/2005/8/layout/chevron2"/>
    <dgm:cxn modelId="{908C8DA3-AB5D-403D-9D2D-25B86C4BC306}" type="presParOf" srcId="{9C279DE9-AFC6-42FC-89DB-2DAA344D8663}" destId="{8C8D39E4-B83F-4517-B2BC-B5CB65ED4256}" srcOrd="4" destOrd="0" presId="urn:microsoft.com/office/officeart/2005/8/layout/chevron2"/>
    <dgm:cxn modelId="{71AE33D0-4975-47BB-8FDA-3108ECFA8CAF}" type="presParOf" srcId="{8C8D39E4-B83F-4517-B2BC-B5CB65ED4256}" destId="{224A6FC4-D1F3-4436-980B-D3AC84A4CDFF}" srcOrd="0" destOrd="0" presId="urn:microsoft.com/office/officeart/2005/8/layout/chevron2"/>
    <dgm:cxn modelId="{ACDA4CF7-E2D5-409A-924C-4595C641954C}" type="presParOf" srcId="{8C8D39E4-B83F-4517-B2BC-B5CB65ED4256}" destId="{5DFEE3E3-8DE9-4D24-8550-F60205A62280}" srcOrd="1" destOrd="0" presId="urn:microsoft.com/office/officeart/2005/8/layout/chevron2"/>
    <dgm:cxn modelId="{EAA1F32C-7BA7-4657-9DB6-D1FD319EC759}" type="presParOf" srcId="{9C279DE9-AFC6-42FC-89DB-2DAA344D8663}" destId="{4B580EE8-7B30-46B3-83C6-AC5071D37262}" srcOrd="5" destOrd="0" presId="urn:microsoft.com/office/officeart/2005/8/layout/chevron2"/>
    <dgm:cxn modelId="{DCC22DAD-0065-4EF4-8B3D-F8D9E95EAFD1}" type="presParOf" srcId="{9C279DE9-AFC6-42FC-89DB-2DAA344D8663}" destId="{BF5B4689-9238-4EAF-8AAD-C6087FD7C02F}" srcOrd="6" destOrd="0" presId="urn:microsoft.com/office/officeart/2005/8/layout/chevron2"/>
    <dgm:cxn modelId="{FCE56C3B-9FB2-45C9-ADA1-CC289A9E4F12}" type="presParOf" srcId="{BF5B4689-9238-4EAF-8AAD-C6087FD7C02F}" destId="{08632DDB-F83E-4D42-BB6F-E833787ECB0A}" srcOrd="0" destOrd="0" presId="urn:microsoft.com/office/officeart/2005/8/layout/chevron2"/>
    <dgm:cxn modelId="{9ACDACCE-F57F-47A8-B206-3A01AB59AAE5}" type="presParOf" srcId="{BF5B4689-9238-4EAF-8AAD-C6087FD7C02F}" destId="{D99AD67F-4AC8-4EAA-A555-0C5BA14FAA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3160F-B5B7-4FB7-A377-418A5233EFDA}">
      <dsp:nvSpPr>
        <dsp:cNvPr id="0" name=""/>
        <dsp:cNvSpPr/>
      </dsp:nvSpPr>
      <dsp:spPr>
        <a:xfrm rot="5400000">
          <a:off x="-192277" y="196045"/>
          <a:ext cx="1281850" cy="89729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Step 1</a:t>
          </a:r>
          <a:endParaRPr lang="zh-TW" altLang="en-US" sz="2000" kern="1200" dirty="0"/>
        </a:p>
      </dsp:txBody>
      <dsp:txXfrm rot="-5400000">
        <a:off x="1" y="452416"/>
        <a:ext cx="897295" cy="384555"/>
      </dsp:txXfrm>
    </dsp:sp>
    <dsp:sp modelId="{B3CEA680-C03E-4A8C-A884-B5F10B29EA40}">
      <dsp:nvSpPr>
        <dsp:cNvPr id="0" name=""/>
        <dsp:cNvSpPr/>
      </dsp:nvSpPr>
      <dsp:spPr>
        <a:xfrm rot="5400000">
          <a:off x="3668450" y="-2767387"/>
          <a:ext cx="833202" cy="6375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1" kern="1200" dirty="0" smtClean="0">
              <a:solidFill>
                <a:srgbClr val="FF0000"/>
              </a:solidFill>
            </a:rPr>
            <a:t>construct a contextual term similarity matrix</a:t>
          </a:r>
          <a:endParaRPr lang="zh-TW" altLang="en-US" sz="1800" b="1" kern="1200" dirty="0">
            <a:solidFill>
              <a:srgbClr val="FF0000"/>
            </a:solidFill>
          </a:endParaRPr>
        </a:p>
      </dsp:txBody>
      <dsp:txXfrm rot="-5400000">
        <a:off x="897295" y="44442"/>
        <a:ext cx="6334838" cy="751854"/>
      </dsp:txXfrm>
    </dsp:sp>
    <dsp:sp modelId="{753F9F55-E544-4689-B033-C608458604D8}">
      <dsp:nvSpPr>
        <dsp:cNvPr id="0" name=""/>
        <dsp:cNvSpPr/>
      </dsp:nvSpPr>
      <dsp:spPr>
        <a:xfrm rot="5400000">
          <a:off x="-192277" y="1331681"/>
          <a:ext cx="1281850" cy="89729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Step 2</a:t>
          </a:r>
          <a:endParaRPr lang="zh-TW" altLang="en-US" sz="2000" kern="1200" dirty="0"/>
        </a:p>
      </dsp:txBody>
      <dsp:txXfrm rot="-5400000">
        <a:off x="1" y="1588052"/>
        <a:ext cx="897295" cy="384555"/>
      </dsp:txXfrm>
    </dsp:sp>
    <dsp:sp modelId="{33C8C326-26AE-48D2-A544-6BDD8E35164B}">
      <dsp:nvSpPr>
        <dsp:cNvPr id="0" name=""/>
        <dsp:cNvSpPr/>
      </dsp:nvSpPr>
      <dsp:spPr>
        <a:xfrm rot="5400000">
          <a:off x="3668450" y="-1631750"/>
          <a:ext cx="833202" cy="6375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0" kern="1200" dirty="0" smtClean="0"/>
            <a:t>construct a </a:t>
          </a:r>
          <a:r>
            <a:rPr lang="en-US" altLang="zh-TW" sz="1800" b="0" kern="1200" dirty="0" smtClean="0">
              <a:solidFill>
                <a:schemeClr val="tx1"/>
              </a:solidFill>
            </a:rPr>
            <a:t>query term similarity graph</a:t>
          </a:r>
          <a:endParaRPr lang="zh-TW" altLang="en-US" sz="1800" b="0" kern="1200" dirty="0">
            <a:solidFill>
              <a:schemeClr val="tx1"/>
            </a:solidFill>
          </a:endParaRPr>
        </a:p>
      </dsp:txBody>
      <dsp:txXfrm rot="-5400000">
        <a:off x="897295" y="1180079"/>
        <a:ext cx="6334838" cy="751854"/>
      </dsp:txXfrm>
    </dsp:sp>
    <dsp:sp modelId="{224A6FC4-D1F3-4436-980B-D3AC84A4CDFF}">
      <dsp:nvSpPr>
        <dsp:cNvPr id="0" name=""/>
        <dsp:cNvSpPr/>
      </dsp:nvSpPr>
      <dsp:spPr>
        <a:xfrm rot="5400000">
          <a:off x="-192277" y="2467318"/>
          <a:ext cx="1281850" cy="89729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Step 3</a:t>
          </a:r>
          <a:endParaRPr lang="zh-TW" altLang="en-US" sz="2000" kern="1200" dirty="0"/>
        </a:p>
      </dsp:txBody>
      <dsp:txXfrm rot="-5400000">
        <a:off x="1" y="2723689"/>
        <a:ext cx="897295" cy="384555"/>
      </dsp:txXfrm>
    </dsp:sp>
    <dsp:sp modelId="{5DFEE3E3-8DE9-4D24-8550-F60205A62280}">
      <dsp:nvSpPr>
        <dsp:cNvPr id="0" name=""/>
        <dsp:cNvSpPr/>
      </dsp:nvSpPr>
      <dsp:spPr>
        <a:xfrm rot="5400000">
          <a:off x="3668450" y="-496113"/>
          <a:ext cx="833202" cy="6375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0" kern="1200" dirty="0" smtClean="0"/>
            <a:t>Label and present the senses to the users</a:t>
          </a:r>
          <a:endParaRPr lang="zh-TW" altLang="en-US" sz="1800" b="0" kern="1200" dirty="0"/>
        </a:p>
      </dsp:txBody>
      <dsp:txXfrm rot="-5400000">
        <a:off x="897295" y="2315716"/>
        <a:ext cx="6334838" cy="751854"/>
      </dsp:txXfrm>
    </dsp:sp>
    <dsp:sp modelId="{08632DDB-F83E-4D42-BB6F-E833787ECB0A}">
      <dsp:nvSpPr>
        <dsp:cNvPr id="0" name=""/>
        <dsp:cNvSpPr/>
      </dsp:nvSpPr>
      <dsp:spPr>
        <a:xfrm rot="5400000">
          <a:off x="-192277" y="3602955"/>
          <a:ext cx="1281850" cy="89729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Step 4</a:t>
          </a:r>
          <a:endParaRPr lang="zh-TW" altLang="en-US" sz="2000" kern="1200" dirty="0"/>
        </a:p>
      </dsp:txBody>
      <dsp:txXfrm rot="-5400000">
        <a:off x="1" y="3859326"/>
        <a:ext cx="897295" cy="384555"/>
      </dsp:txXfrm>
    </dsp:sp>
    <dsp:sp modelId="{D99AD67F-4AC8-4EAA-A555-0C5BA14FAA9E}">
      <dsp:nvSpPr>
        <dsp:cNvPr id="0" name=""/>
        <dsp:cNvSpPr/>
      </dsp:nvSpPr>
      <dsp:spPr>
        <a:xfrm rot="5400000">
          <a:off x="3668450" y="639523"/>
          <a:ext cx="833202" cy="6375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kern="1200" dirty="0" smtClean="0"/>
            <a:t>Update the query Language Model using user feedback</a:t>
          </a:r>
          <a:endParaRPr lang="zh-TW" altLang="en-US" sz="1800" kern="1200" dirty="0"/>
        </a:p>
      </dsp:txBody>
      <dsp:txXfrm rot="-5400000">
        <a:off x="897295" y="3451352"/>
        <a:ext cx="6334838" cy="7518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3160F-B5B7-4FB7-A377-418A5233EFDA}">
      <dsp:nvSpPr>
        <dsp:cNvPr id="0" name=""/>
        <dsp:cNvSpPr/>
      </dsp:nvSpPr>
      <dsp:spPr>
        <a:xfrm rot="5400000">
          <a:off x="-192277" y="196045"/>
          <a:ext cx="1281850" cy="89729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Step 1</a:t>
          </a:r>
          <a:endParaRPr lang="zh-TW" altLang="en-US" sz="2000" kern="1200" dirty="0"/>
        </a:p>
      </dsp:txBody>
      <dsp:txXfrm rot="-5400000">
        <a:off x="1" y="452416"/>
        <a:ext cx="897295" cy="384555"/>
      </dsp:txXfrm>
    </dsp:sp>
    <dsp:sp modelId="{B3CEA680-C03E-4A8C-A884-B5F10B29EA40}">
      <dsp:nvSpPr>
        <dsp:cNvPr id="0" name=""/>
        <dsp:cNvSpPr/>
      </dsp:nvSpPr>
      <dsp:spPr>
        <a:xfrm rot="5400000">
          <a:off x="3668450" y="-2767387"/>
          <a:ext cx="833202" cy="6375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0" kern="1200" dirty="0" smtClean="0">
              <a:solidFill>
                <a:schemeClr val="tx1"/>
              </a:solidFill>
            </a:rPr>
            <a:t>construct a contextual term similarity matrix</a:t>
          </a:r>
          <a:endParaRPr lang="zh-TW" altLang="en-US" sz="1800" b="0" kern="1200" dirty="0">
            <a:solidFill>
              <a:schemeClr val="tx1"/>
            </a:solidFill>
          </a:endParaRPr>
        </a:p>
      </dsp:txBody>
      <dsp:txXfrm rot="-5400000">
        <a:off x="897295" y="44442"/>
        <a:ext cx="6334838" cy="751854"/>
      </dsp:txXfrm>
    </dsp:sp>
    <dsp:sp modelId="{753F9F55-E544-4689-B033-C608458604D8}">
      <dsp:nvSpPr>
        <dsp:cNvPr id="0" name=""/>
        <dsp:cNvSpPr/>
      </dsp:nvSpPr>
      <dsp:spPr>
        <a:xfrm rot="5400000">
          <a:off x="-192277" y="1331681"/>
          <a:ext cx="1281850" cy="89729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Step 2</a:t>
          </a:r>
          <a:endParaRPr lang="zh-TW" altLang="en-US" sz="2000" kern="1200" dirty="0"/>
        </a:p>
      </dsp:txBody>
      <dsp:txXfrm rot="-5400000">
        <a:off x="1" y="1588052"/>
        <a:ext cx="897295" cy="384555"/>
      </dsp:txXfrm>
    </dsp:sp>
    <dsp:sp modelId="{33C8C326-26AE-48D2-A544-6BDD8E35164B}">
      <dsp:nvSpPr>
        <dsp:cNvPr id="0" name=""/>
        <dsp:cNvSpPr/>
      </dsp:nvSpPr>
      <dsp:spPr>
        <a:xfrm rot="5400000">
          <a:off x="3668450" y="-1631750"/>
          <a:ext cx="833202" cy="6375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1" kern="1200" dirty="0" smtClean="0">
              <a:solidFill>
                <a:srgbClr val="FF0000"/>
              </a:solidFill>
            </a:rPr>
            <a:t>construct a query term similarity graph</a:t>
          </a:r>
          <a:endParaRPr lang="zh-TW" altLang="en-US" sz="1800" b="1" kern="1200" dirty="0">
            <a:solidFill>
              <a:srgbClr val="FF0000"/>
            </a:solidFill>
          </a:endParaRPr>
        </a:p>
      </dsp:txBody>
      <dsp:txXfrm rot="-5400000">
        <a:off x="897295" y="1180079"/>
        <a:ext cx="6334838" cy="751854"/>
      </dsp:txXfrm>
    </dsp:sp>
    <dsp:sp modelId="{224A6FC4-D1F3-4436-980B-D3AC84A4CDFF}">
      <dsp:nvSpPr>
        <dsp:cNvPr id="0" name=""/>
        <dsp:cNvSpPr/>
      </dsp:nvSpPr>
      <dsp:spPr>
        <a:xfrm rot="5400000">
          <a:off x="-192277" y="2467318"/>
          <a:ext cx="1281850" cy="89729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Step 3</a:t>
          </a:r>
          <a:endParaRPr lang="zh-TW" altLang="en-US" sz="2000" kern="1200" dirty="0"/>
        </a:p>
      </dsp:txBody>
      <dsp:txXfrm rot="-5400000">
        <a:off x="1" y="2723689"/>
        <a:ext cx="897295" cy="384555"/>
      </dsp:txXfrm>
    </dsp:sp>
    <dsp:sp modelId="{5DFEE3E3-8DE9-4D24-8550-F60205A62280}">
      <dsp:nvSpPr>
        <dsp:cNvPr id="0" name=""/>
        <dsp:cNvSpPr/>
      </dsp:nvSpPr>
      <dsp:spPr>
        <a:xfrm rot="5400000">
          <a:off x="3668450" y="-496113"/>
          <a:ext cx="833202" cy="6375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0" kern="1200" dirty="0" smtClean="0"/>
            <a:t>Label and present the senses to the users</a:t>
          </a:r>
          <a:endParaRPr lang="zh-TW" altLang="en-US" sz="1800" b="0" kern="1200" dirty="0"/>
        </a:p>
      </dsp:txBody>
      <dsp:txXfrm rot="-5400000">
        <a:off x="897295" y="2315716"/>
        <a:ext cx="6334838" cy="751854"/>
      </dsp:txXfrm>
    </dsp:sp>
    <dsp:sp modelId="{08632DDB-F83E-4D42-BB6F-E833787ECB0A}">
      <dsp:nvSpPr>
        <dsp:cNvPr id="0" name=""/>
        <dsp:cNvSpPr/>
      </dsp:nvSpPr>
      <dsp:spPr>
        <a:xfrm rot="5400000">
          <a:off x="-192277" y="3602955"/>
          <a:ext cx="1281850" cy="89729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Step 4</a:t>
          </a:r>
          <a:endParaRPr lang="zh-TW" altLang="en-US" sz="2000" kern="1200" dirty="0"/>
        </a:p>
      </dsp:txBody>
      <dsp:txXfrm rot="-5400000">
        <a:off x="1" y="3859326"/>
        <a:ext cx="897295" cy="384555"/>
      </dsp:txXfrm>
    </dsp:sp>
    <dsp:sp modelId="{D99AD67F-4AC8-4EAA-A555-0C5BA14FAA9E}">
      <dsp:nvSpPr>
        <dsp:cNvPr id="0" name=""/>
        <dsp:cNvSpPr/>
      </dsp:nvSpPr>
      <dsp:spPr>
        <a:xfrm rot="5400000">
          <a:off x="3668450" y="639523"/>
          <a:ext cx="833202" cy="6375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kern="1200" dirty="0" smtClean="0"/>
            <a:t>Update the query Language Model using user feedback</a:t>
          </a:r>
          <a:endParaRPr lang="zh-TW" altLang="en-US" sz="1800" kern="1200" dirty="0"/>
        </a:p>
      </dsp:txBody>
      <dsp:txXfrm rot="-5400000">
        <a:off x="897295" y="3451352"/>
        <a:ext cx="6334838" cy="7518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3160F-B5B7-4FB7-A377-418A5233EFDA}">
      <dsp:nvSpPr>
        <dsp:cNvPr id="0" name=""/>
        <dsp:cNvSpPr/>
      </dsp:nvSpPr>
      <dsp:spPr>
        <a:xfrm rot="5400000">
          <a:off x="-192277" y="196045"/>
          <a:ext cx="1281850" cy="89729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Step 1</a:t>
          </a:r>
          <a:endParaRPr lang="zh-TW" altLang="en-US" sz="2000" kern="1200" dirty="0"/>
        </a:p>
      </dsp:txBody>
      <dsp:txXfrm rot="-5400000">
        <a:off x="1" y="452416"/>
        <a:ext cx="897295" cy="384555"/>
      </dsp:txXfrm>
    </dsp:sp>
    <dsp:sp modelId="{B3CEA680-C03E-4A8C-A884-B5F10B29EA40}">
      <dsp:nvSpPr>
        <dsp:cNvPr id="0" name=""/>
        <dsp:cNvSpPr/>
      </dsp:nvSpPr>
      <dsp:spPr>
        <a:xfrm rot="5400000">
          <a:off x="3668450" y="-2767387"/>
          <a:ext cx="833202" cy="6375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0" kern="1200" dirty="0" smtClean="0">
              <a:solidFill>
                <a:schemeClr val="tx1"/>
              </a:solidFill>
            </a:rPr>
            <a:t>construct a contextual term similarity matrix</a:t>
          </a:r>
          <a:endParaRPr lang="zh-TW" altLang="en-US" sz="1800" b="0" kern="1200" dirty="0">
            <a:solidFill>
              <a:schemeClr val="tx1"/>
            </a:solidFill>
          </a:endParaRPr>
        </a:p>
      </dsp:txBody>
      <dsp:txXfrm rot="-5400000">
        <a:off x="897295" y="44442"/>
        <a:ext cx="6334838" cy="751854"/>
      </dsp:txXfrm>
    </dsp:sp>
    <dsp:sp modelId="{753F9F55-E544-4689-B033-C608458604D8}">
      <dsp:nvSpPr>
        <dsp:cNvPr id="0" name=""/>
        <dsp:cNvSpPr/>
      </dsp:nvSpPr>
      <dsp:spPr>
        <a:xfrm rot="5400000">
          <a:off x="-192277" y="1331681"/>
          <a:ext cx="1281850" cy="89729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Step 2</a:t>
          </a:r>
          <a:endParaRPr lang="zh-TW" altLang="en-US" sz="2000" kern="1200" dirty="0"/>
        </a:p>
      </dsp:txBody>
      <dsp:txXfrm rot="-5400000">
        <a:off x="1" y="1588052"/>
        <a:ext cx="897295" cy="384555"/>
      </dsp:txXfrm>
    </dsp:sp>
    <dsp:sp modelId="{33C8C326-26AE-48D2-A544-6BDD8E35164B}">
      <dsp:nvSpPr>
        <dsp:cNvPr id="0" name=""/>
        <dsp:cNvSpPr/>
      </dsp:nvSpPr>
      <dsp:spPr>
        <a:xfrm rot="5400000">
          <a:off x="3668450" y="-1631750"/>
          <a:ext cx="833202" cy="6375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0" kern="1200" dirty="0" smtClean="0">
              <a:solidFill>
                <a:schemeClr val="tx1"/>
              </a:solidFill>
            </a:rPr>
            <a:t>construct a query term similarity graph</a:t>
          </a:r>
          <a:endParaRPr lang="zh-TW" altLang="en-US" sz="1800" b="0" kern="1200" dirty="0">
            <a:solidFill>
              <a:schemeClr val="tx1"/>
            </a:solidFill>
          </a:endParaRPr>
        </a:p>
      </dsp:txBody>
      <dsp:txXfrm rot="-5400000">
        <a:off x="897295" y="1180079"/>
        <a:ext cx="6334838" cy="751854"/>
      </dsp:txXfrm>
    </dsp:sp>
    <dsp:sp modelId="{224A6FC4-D1F3-4436-980B-D3AC84A4CDFF}">
      <dsp:nvSpPr>
        <dsp:cNvPr id="0" name=""/>
        <dsp:cNvSpPr/>
      </dsp:nvSpPr>
      <dsp:spPr>
        <a:xfrm rot="5400000">
          <a:off x="-192277" y="2467318"/>
          <a:ext cx="1281850" cy="89729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Step 3</a:t>
          </a:r>
          <a:endParaRPr lang="zh-TW" altLang="en-US" sz="2000" kern="1200" dirty="0"/>
        </a:p>
      </dsp:txBody>
      <dsp:txXfrm rot="-5400000">
        <a:off x="1" y="2723689"/>
        <a:ext cx="897295" cy="384555"/>
      </dsp:txXfrm>
    </dsp:sp>
    <dsp:sp modelId="{5DFEE3E3-8DE9-4D24-8550-F60205A62280}">
      <dsp:nvSpPr>
        <dsp:cNvPr id="0" name=""/>
        <dsp:cNvSpPr/>
      </dsp:nvSpPr>
      <dsp:spPr>
        <a:xfrm rot="5400000">
          <a:off x="3668450" y="-496113"/>
          <a:ext cx="833202" cy="6375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1" kern="1200" dirty="0" smtClean="0">
              <a:solidFill>
                <a:srgbClr val="FF0000"/>
              </a:solidFill>
            </a:rPr>
            <a:t>Label and present the senses to the users</a:t>
          </a:r>
          <a:endParaRPr lang="zh-TW" altLang="en-US" sz="1800" b="1" kern="1200" dirty="0">
            <a:solidFill>
              <a:srgbClr val="FF0000"/>
            </a:solidFill>
          </a:endParaRPr>
        </a:p>
      </dsp:txBody>
      <dsp:txXfrm rot="-5400000">
        <a:off x="897295" y="2315716"/>
        <a:ext cx="6334838" cy="751854"/>
      </dsp:txXfrm>
    </dsp:sp>
    <dsp:sp modelId="{08632DDB-F83E-4D42-BB6F-E833787ECB0A}">
      <dsp:nvSpPr>
        <dsp:cNvPr id="0" name=""/>
        <dsp:cNvSpPr/>
      </dsp:nvSpPr>
      <dsp:spPr>
        <a:xfrm rot="5400000">
          <a:off x="-192277" y="3602955"/>
          <a:ext cx="1281850" cy="89729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Step 4</a:t>
          </a:r>
          <a:endParaRPr lang="zh-TW" altLang="en-US" sz="2000" kern="1200" dirty="0"/>
        </a:p>
      </dsp:txBody>
      <dsp:txXfrm rot="-5400000">
        <a:off x="1" y="3859326"/>
        <a:ext cx="897295" cy="384555"/>
      </dsp:txXfrm>
    </dsp:sp>
    <dsp:sp modelId="{D99AD67F-4AC8-4EAA-A555-0C5BA14FAA9E}">
      <dsp:nvSpPr>
        <dsp:cNvPr id="0" name=""/>
        <dsp:cNvSpPr/>
      </dsp:nvSpPr>
      <dsp:spPr>
        <a:xfrm rot="5400000">
          <a:off x="3668450" y="639523"/>
          <a:ext cx="833202" cy="6375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kern="1200" dirty="0" smtClean="0"/>
            <a:t>Update the query Language Model using user feedback</a:t>
          </a:r>
          <a:endParaRPr lang="zh-TW" altLang="en-US" sz="1800" kern="1200" dirty="0"/>
        </a:p>
      </dsp:txBody>
      <dsp:txXfrm rot="-5400000">
        <a:off x="897295" y="3451352"/>
        <a:ext cx="6334838" cy="7518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3160F-B5B7-4FB7-A377-418A5233EFDA}">
      <dsp:nvSpPr>
        <dsp:cNvPr id="0" name=""/>
        <dsp:cNvSpPr/>
      </dsp:nvSpPr>
      <dsp:spPr>
        <a:xfrm rot="5400000">
          <a:off x="-192277" y="196045"/>
          <a:ext cx="1281850" cy="89729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Step 1</a:t>
          </a:r>
          <a:endParaRPr lang="zh-TW" altLang="en-US" sz="2000" kern="1200" dirty="0"/>
        </a:p>
      </dsp:txBody>
      <dsp:txXfrm rot="-5400000">
        <a:off x="1" y="452416"/>
        <a:ext cx="897295" cy="384555"/>
      </dsp:txXfrm>
    </dsp:sp>
    <dsp:sp modelId="{B3CEA680-C03E-4A8C-A884-B5F10B29EA40}">
      <dsp:nvSpPr>
        <dsp:cNvPr id="0" name=""/>
        <dsp:cNvSpPr/>
      </dsp:nvSpPr>
      <dsp:spPr>
        <a:xfrm rot="5400000">
          <a:off x="3668450" y="-2767387"/>
          <a:ext cx="833202" cy="6375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0" kern="1200" dirty="0" smtClean="0">
              <a:solidFill>
                <a:schemeClr val="tx1"/>
              </a:solidFill>
            </a:rPr>
            <a:t>construct a contextual term similarity matrix</a:t>
          </a:r>
          <a:endParaRPr lang="zh-TW" altLang="en-US" sz="1800" b="0" kern="1200" dirty="0">
            <a:solidFill>
              <a:schemeClr val="tx1"/>
            </a:solidFill>
          </a:endParaRPr>
        </a:p>
      </dsp:txBody>
      <dsp:txXfrm rot="-5400000">
        <a:off x="897295" y="44442"/>
        <a:ext cx="6334838" cy="751854"/>
      </dsp:txXfrm>
    </dsp:sp>
    <dsp:sp modelId="{753F9F55-E544-4689-B033-C608458604D8}">
      <dsp:nvSpPr>
        <dsp:cNvPr id="0" name=""/>
        <dsp:cNvSpPr/>
      </dsp:nvSpPr>
      <dsp:spPr>
        <a:xfrm rot="5400000">
          <a:off x="-192277" y="1331681"/>
          <a:ext cx="1281850" cy="89729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Step 2</a:t>
          </a:r>
          <a:endParaRPr lang="zh-TW" altLang="en-US" sz="2000" kern="1200" dirty="0"/>
        </a:p>
      </dsp:txBody>
      <dsp:txXfrm rot="-5400000">
        <a:off x="1" y="1588052"/>
        <a:ext cx="897295" cy="384555"/>
      </dsp:txXfrm>
    </dsp:sp>
    <dsp:sp modelId="{33C8C326-26AE-48D2-A544-6BDD8E35164B}">
      <dsp:nvSpPr>
        <dsp:cNvPr id="0" name=""/>
        <dsp:cNvSpPr/>
      </dsp:nvSpPr>
      <dsp:spPr>
        <a:xfrm rot="5400000">
          <a:off x="3668450" y="-1631750"/>
          <a:ext cx="833202" cy="6375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0" kern="1200" dirty="0" smtClean="0">
              <a:solidFill>
                <a:schemeClr val="tx1"/>
              </a:solidFill>
            </a:rPr>
            <a:t>construct a query term similarity graph</a:t>
          </a:r>
          <a:endParaRPr lang="zh-TW" altLang="en-US" sz="1800" b="0" kern="1200" dirty="0">
            <a:solidFill>
              <a:schemeClr val="tx1"/>
            </a:solidFill>
          </a:endParaRPr>
        </a:p>
      </dsp:txBody>
      <dsp:txXfrm rot="-5400000">
        <a:off x="897295" y="1180079"/>
        <a:ext cx="6334838" cy="751854"/>
      </dsp:txXfrm>
    </dsp:sp>
    <dsp:sp modelId="{224A6FC4-D1F3-4436-980B-D3AC84A4CDFF}">
      <dsp:nvSpPr>
        <dsp:cNvPr id="0" name=""/>
        <dsp:cNvSpPr/>
      </dsp:nvSpPr>
      <dsp:spPr>
        <a:xfrm rot="5400000">
          <a:off x="-192277" y="2467318"/>
          <a:ext cx="1281850" cy="89729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Step 3</a:t>
          </a:r>
          <a:endParaRPr lang="zh-TW" altLang="en-US" sz="2000" kern="1200" dirty="0"/>
        </a:p>
      </dsp:txBody>
      <dsp:txXfrm rot="-5400000">
        <a:off x="1" y="2723689"/>
        <a:ext cx="897295" cy="384555"/>
      </dsp:txXfrm>
    </dsp:sp>
    <dsp:sp modelId="{5DFEE3E3-8DE9-4D24-8550-F60205A62280}">
      <dsp:nvSpPr>
        <dsp:cNvPr id="0" name=""/>
        <dsp:cNvSpPr/>
      </dsp:nvSpPr>
      <dsp:spPr>
        <a:xfrm rot="5400000">
          <a:off x="3668450" y="-496113"/>
          <a:ext cx="833202" cy="6375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0" kern="1200" dirty="0" smtClean="0"/>
            <a:t>Label and present the senses to the users</a:t>
          </a:r>
          <a:endParaRPr lang="zh-TW" altLang="en-US" sz="1800" b="0" kern="1200" dirty="0"/>
        </a:p>
      </dsp:txBody>
      <dsp:txXfrm rot="-5400000">
        <a:off x="897295" y="2315716"/>
        <a:ext cx="6334838" cy="751854"/>
      </dsp:txXfrm>
    </dsp:sp>
    <dsp:sp modelId="{08632DDB-F83E-4D42-BB6F-E833787ECB0A}">
      <dsp:nvSpPr>
        <dsp:cNvPr id="0" name=""/>
        <dsp:cNvSpPr/>
      </dsp:nvSpPr>
      <dsp:spPr>
        <a:xfrm rot="5400000">
          <a:off x="-192277" y="3602955"/>
          <a:ext cx="1281850" cy="89729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Step 4</a:t>
          </a:r>
          <a:endParaRPr lang="zh-TW" altLang="en-US" sz="2000" kern="1200" dirty="0"/>
        </a:p>
      </dsp:txBody>
      <dsp:txXfrm rot="-5400000">
        <a:off x="1" y="3859326"/>
        <a:ext cx="897295" cy="384555"/>
      </dsp:txXfrm>
    </dsp:sp>
    <dsp:sp modelId="{D99AD67F-4AC8-4EAA-A555-0C5BA14FAA9E}">
      <dsp:nvSpPr>
        <dsp:cNvPr id="0" name=""/>
        <dsp:cNvSpPr/>
      </dsp:nvSpPr>
      <dsp:spPr>
        <a:xfrm rot="5400000">
          <a:off x="3668450" y="639523"/>
          <a:ext cx="833202" cy="6375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800" b="1" kern="1200" dirty="0" smtClean="0">
              <a:solidFill>
                <a:srgbClr val="FF0000"/>
              </a:solidFill>
            </a:rPr>
            <a:t>Update the query Language Model using user feedback</a:t>
          </a:r>
          <a:endParaRPr lang="zh-TW" altLang="en-US" sz="1800" b="1" kern="1200" dirty="0">
            <a:solidFill>
              <a:srgbClr val="FF0000"/>
            </a:solidFill>
          </a:endParaRPr>
        </a:p>
      </dsp:txBody>
      <dsp:txXfrm rot="-5400000">
        <a:off x="897295" y="3451352"/>
        <a:ext cx="6334838" cy="751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CC66D-7C52-4823-99F8-EB0CD82FE542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92245-4485-4321-9D75-82879F4799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7793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0073F-2DB2-4BD8-9459-27C824630814}" type="datetimeFigureOut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C4B8E-7EEF-42D2-961C-4F4BD686DE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9305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C4B8E-7EEF-42D2-961C-4F4BD686DE79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1374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3.</a:t>
            </a:r>
            <a:r>
              <a:rPr lang="zh-TW" altLang="en-US" dirty="0" smtClean="0"/>
              <a:t> </a:t>
            </a:r>
            <a:r>
              <a:rPr lang="en-US" altLang="zh-TW" dirty="0" smtClean="0"/>
              <a:t>Second method : 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uses a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subgraph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query term similarity graph, from which the sense language model was created to find a subset of terms that cover the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subgraph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such a way that the sum of the weights of the vertices in the cover is maximized.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C4B8E-7EEF-42D2-961C-4F4BD686DE79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3649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TREC topics 51-150 for the AP88-89 collection are long, sentence-like queries, including on average more than 3 query terms. The TREC topics 301-450 and 601-700 for the ROBUST04 collection are mostly 2-3 term queries with a small number of highly ambiguous one term queries (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e.g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metabolism, robotics, tourism, creativity). 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AQUAINT topics include 50 topics, known to be hard (i.e. resulting in very low retrieval performance) from the previous Robust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tacks.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C4B8E-7EEF-42D2-961C-4F4BD686DE79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078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C4B8E-7EEF-42D2-961C-4F4BD686DE79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9015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feedback methods are evaluated based on their ranking of the </a:t>
            </a:r>
            <a:r>
              <a:rPr lang="en-US" altLang="zh-TW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 1000 documents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 respect to the mean average (non-interpolated) precision (MAP), precision at top 5 and 20 documents (Pr@5 and Pr@20) and the 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total number of relevant documents retrieved (RR)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C4B8E-7EEF-42D2-961C-4F4BD686DE79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7777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Users do not tend to select the best sense more often when they observe more terms both in the label and the sense language model. One-term label is often sufficient to recognize the best sense and adding more terms can potentially mislead and confuse the user.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C4B8E-7EEF-42D2-961C-4F4BD686DE79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339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0FAC-E7DE-4D78-AFDC-695B03A1C6AD}" type="datetime1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600-74FE-4429-B57E-51204204B9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E3FB-5FE8-481A-A35B-54E08B612A56}" type="datetime1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600-74FE-4429-B57E-51204204B9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673E-6820-4C01-BECB-636AC3D9E308}" type="datetime1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600-74FE-4429-B57E-51204204B9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F197-D733-4E4C-816F-192DB4BFBC79}" type="datetime1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600-74FE-4429-B57E-51204204B9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D5EC-E738-43D3-A727-1D23F22DF1E0}" type="datetime1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600-74FE-4429-B57E-51204204B9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2B4C-1A67-4328-ADA9-6FEA431028E8}" type="datetime1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600-74FE-4429-B57E-51204204B9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6A6F-994A-4F85-A761-BB39556BF0C9}" type="datetime1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600-74FE-4429-B57E-51204204B9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AB3BE-2400-4FBD-B1EC-F143A029AD57}" type="datetime1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600-74FE-4429-B57E-51204204B9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23EE-57E4-4AC8-83A6-298F4335CFD8}" type="datetime1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600-74FE-4429-B57E-51204204B9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744E-6F36-4771-A680-5045777AC342}" type="datetime1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600-74FE-4429-B57E-51204204B9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CE82-28E5-421C-BE11-7BDDB9CB7EDA}" type="datetime1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B600-74FE-4429-B57E-51204204B9B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5FB64-1DC2-4B99-A7B0-38A7B64C7CDA}" type="datetime1">
              <a:rPr lang="zh-TW" altLang="en-US" smtClean="0"/>
              <a:t>2012/5/27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4B600-74FE-4429-B57E-51204204B9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30.png"/><Relationship Id="rId18" Type="http://schemas.openxmlformats.org/officeDocument/2006/relationships/image" Target="../media/image27.png"/><Relationship Id="rId3" Type="http://schemas.openxmlformats.org/officeDocument/2006/relationships/image" Target="../media/image12.png"/><Relationship Id="rId21" Type="http://schemas.openxmlformats.org/officeDocument/2006/relationships/image" Target="../media/image2.jpe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6.png"/><Relationship Id="rId2" Type="http://schemas.openxmlformats.org/officeDocument/2006/relationships/image" Target="../media/image11.jpe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4.png"/><Relationship Id="rId10" Type="http://schemas.openxmlformats.org/officeDocument/2006/relationships/image" Target="../media/image20.png"/><Relationship Id="rId19" Type="http://schemas.openxmlformats.org/officeDocument/2006/relationships/image" Target="../media/image28.png"/><Relationship Id="rId4" Type="http://schemas.openxmlformats.org/officeDocument/2006/relationships/image" Target="../media/image13.png"/><Relationship Id="rId9" Type="http://schemas.openxmlformats.org/officeDocument/2006/relationships/image" Target="../media/image19.png"/><Relationship Id="rId1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6.png"/><Relationship Id="rId7" Type="http://schemas.openxmlformats.org/officeDocument/2006/relationships/image" Target="../media/image49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6.jpeg"/><Relationship Id="rId4" Type="http://schemas.openxmlformats.org/officeDocument/2006/relationships/image" Target="../media/image4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306896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solidFill>
                  <a:schemeClr val="tx1"/>
                </a:solidFill>
                <a:latin typeface="Century Schoolbook" pitchFamily="18" charset="0"/>
                <a:ea typeface="標楷體" pitchFamily="65" charset="-120"/>
              </a:rPr>
              <a:t>         Date:  2012/5/28</a:t>
            </a:r>
          </a:p>
          <a:p>
            <a:r>
              <a:rPr lang="en-US" altLang="zh-TW" sz="2400" b="1" dirty="0" smtClean="0">
                <a:solidFill>
                  <a:schemeClr val="tx1"/>
                </a:solidFill>
                <a:latin typeface="Century Schoolbook" pitchFamily="18" charset="0"/>
                <a:ea typeface="標楷體" pitchFamily="65" charset="-120"/>
              </a:rPr>
              <a:t>         Source: Alexander</a:t>
            </a:r>
            <a:r>
              <a:rPr lang="en-US" altLang="zh-TW" sz="2400" dirty="0" smtClean="0"/>
              <a:t> </a:t>
            </a:r>
            <a:r>
              <a:rPr lang="en-US" altLang="zh-TW" sz="2400" b="1" dirty="0" err="1" smtClean="0">
                <a:latin typeface="Century Schoolbook" pitchFamily="18" charset="0"/>
              </a:rPr>
              <a:t>Kotov</a:t>
            </a:r>
            <a:r>
              <a:rPr lang="en-US" altLang="zh-TW" sz="2400" b="1" dirty="0" smtClean="0">
                <a:solidFill>
                  <a:schemeClr val="tx1"/>
                </a:solidFill>
                <a:latin typeface="Century Schoolbook" pitchFamily="18" charset="0"/>
                <a:ea typeface="標楷體" pitchFamily="65" charset="-120"/>
              </a:rPr>
              <a:t>. al(CIKM’11)</a:t>
            </a:r>
          </a:p>
          <a:p>
            <a:r>
              <a:rPr lang="en-US" altLang="zh-TW" sz="2400" b="1" dirty="0" smtClean="0">
                <a:solidFill>
                  <a:schemeClr val="tx1"/>
                </a:solidFill>
                <a:latin typeface="Century Schoolbook" pitchFamily="18" charset="0"/>
                <a:ea typeface="標楷體" pitchFamily="65" charset="-120"/>
              </a:rPr>
              <a:t>         Advisor:  </a:t>
            </a:r>
            <a:r>
              <a:rPr lang="en-US" altLang="zh-TW" sz="2400" b="1" dirty="0" err="1" smtClean="0">
                <a:solidFill>
                  <a:schemeClr val="tx1"/>
                </a:solidFill>
                <a:latin typeface="Century Schoolbook" pitchFamily="18" charset="0"/>
                <a:ea typeface="標楷體" pitchFamily="65" charset="-120"/>
              </a:rPr>
              <a:t>Jia</a:t>
            </a:r>
            <a:r>
              <a:rPr lang="en-US" altLang="zh-TW" sz="2400" b="1" dirty="0" smtClean="0">
                <a:solidFill>
                  <a:schemeClr val="tx1"/>
                </a:solidFill>
                <a:latin typeface="Century Schoolbook" pitchFamily="18" charset="0"/>
                <a:ea typeface="標楷體" pitchFamily="65" charset="-120"/>
              </a:rPr>
              <a:t>-ling, </a:t>
            </a:r>
            <a:r>
              <a:rPr lang="en-US" altLang="zh-TW" sz="2400" b="1" dirty="0" err="1" smtClean="0">
                <a:solidFill>
                  <a:schemeClr val="tx1"/>
                </a:solidFill>
                <a:latin typeface="Century Schoolbook" pitchFamily="18" charset="0"/>
                <a:ea typeface="標楷體" pitchFamily="65" charset="-120"/>
              </a:rPr>
              <a:t>Koh</a:t>
            </a:r>
            <a:endParaRPr lang="en-US" altLang="zh-TW" sz="2400" b="1" dirty="0" smtClean="0">
              <a:solidFill>
                <a:schemeClr val="tx1"/>
              </a:solidFill>
              <a:latin typeface="Century Schoolbook" pitchFamily="18" charset="0"/>
              <a:ea typeface="標楷體" pitchFamily="65" charset="-120"/>
            </a:endParaRPr>
          </a:p>
          <a:p>
            <a:r>
              <a:rPr lang="en-US" altLang="zh-TW" sz="2400" b="1" dirty="0" smtClean="0">
                <a:solidFill>
                  <a:schemeClr val="tx1"/>
                </a:solidFill>
                <a:latin typeface="Century Schoolbook" pitchFamily="18" charset="0"/>
                <a:ea typeface="標楷體" pitchFamily="65" charset="-120"/>
              </a:rPr>
              <a:t>         Speaker: </a:t>
            </a:r>
            <a:r>
              <a:rPr lang="en-US" altLang="zh-TW" sz="2400" b="1" dirty="0" err="1" smtClean="0">
                <a:solidFill>
                  <a:schemeClr val="tx1"/>
                </a:solidFill>
                <a:latin typeface="Century Schoolbook" pitchFamily="18" charset="0"/>
                <a:ea typeface="標楷體" pitchFamily="65" charset="-120"/>
              </a:rPr>
              <a:t>Jiun</a:t>
            </a:r>
            <a:r>
              <a:rPr lang="en-US" altLang="zh-TW" sz="2400" b="1" dirty="0" smtClean="0">
                <a:solidFill>
                  <a:schemeClr val="tx1"/>
                </a:solidFill>
                <a:latin typeface="Century Schoolbook" pitchFamily="18" charset="0"/>
                <a:ea typeface="標楷體" pitchFamily="65" charset="-120"/>
              </a:rPr>
              <a:t> </a:t>
            </a:r>
            <a:r>
              <a:rPr lang="en-US" altLang="zh-TW" sz="2400" b="1" dirty="0" err="1" smtClean="0">
                <a:solidFill>
                  <a:schemeClr val="tx1"/>
                </a:solidFill>
                <a:latin typeface="Century Schoolbook" pitchFamily="18" charset="0"/>
                <a:ea typeface="標楷體" pitchFamily="65" charset="-120"/>
              </a:rPr>
              <a:t>Jia</a:t>
            </a:r>
            <a:r>
              <a:rPr lang="en-US" altLang="zh-TW" sz="2400" b="1" dirty="0" smtClean="0">
                <a:solidFill>
                  <a:schemeClr val="tx1"/>
                </a:solidFill>
                <a:latin typeface="Century Schoolbook" pitchFamily="18" charset="0"/>
                <a:ea typeface="標楷體" pitchFamily="65" charset="-120"/>
              </a:rPr>
              <a:t>, </a:t>
            </a:r>
            <a:r>
              <a:rPr lang="en-US" altLang="zh-TW" sz="2400" b="1" dirty="0" err="1" smtClean="0">
                <a:solidFill>
                  <a:schemeClr val="tx1"/>
                </a:solidFill>
                <a:latin typeface="Century Schoolbook" pitchFamily="18" charset="0"/>
                <a:ea typeface="標楷體" pitchFamily="65" charset="-120"/>
              </a:rPr>
              <a:t>Chiou</a:t>
            </a:r>
            <a:endParaRPr lang="en-US" altLang="zh-TW" sz="2400" b="1" dirty="0">
              <a:solidFill>
                <a:schemeClr val="tx1"/>
              </a:solidFill>
              <a:latin typeface="Century Schoolbook" pitchFamily="18" charset="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1560" y="1124744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Interactive Sense Feedback for   Difficult Queries </a:t>
            </a:r>
            <a:endParaRPr lang="zh-TW" alt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Asus\AppData\Local\Microsoft\Windows\Temporary Internet Files\Content.IE5\93TK2GMY\MC9004349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377205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79512" y="6210866"/>
            <a:ext cx="608287" cy="365125"/>
          </a:xfrm>
          <a:ln>
            <a:noFill/>
          </a:ln>
        </p:spPr>
        <p:txBody>
          <a:bodyPr/>
          <a:lstStyle/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t>1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9009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79512" y="6210866"/>
            <a:ext cx="608287" cy="365125"/>
          </a:xfrm>
          <a:ln>
            <a:noFill/>
          </a:ln>
        </p:spPr>
        <p:txBody>
          <a:bodyPr/>
          <a:lstStyle/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t>10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4030151" y="115002"/>
            <a:ext cx="1800200" cy="187220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Document 1</a:t>
            </a:r>
          </a:p>
          <a:p>
            <a:pPr algn="ctr"/>
            <a:endParaRPr lang="en-US" altLang="zh-TW" b="1" dirty="0">
              <a:solidFill>
                <a:schemeClr val="tx1"/>
              </a:solidFill>
            </a:endParaRPr>
          </a:p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endParaRPr lang="en-US" altLang="zh-TW" b="1" dirty="0">
              <a:solidFill>
                <a:schemeClr val="tx1"/>
              </a:solidFill>
            </a:endParaRPr>
          </a:p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39552" y="332656"/>
            <a:ext cx="2952328" cy="2880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Word1(D1,D3,D4,D6)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39552" y="785526"/>
            <a:ext cx="2952328" cy="2880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Word2(D2,D3,D4,D6)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39552" y="1248628"/>
            <a:ext cx="2952328" cy="3216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Word3( D1 , D3 , D6 )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4390191" y="620132"/>
            <a:ext cx="1800200" cy="1900344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Document</a:t>
            </a:r>
          </a:p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2</a:t>
            </a:r>
            <a:endParaRPr lang="en-US" altLang="zh-TW" b="1" dirty="0">
              <a:solidFill>
                <a:schemeClr val="tx1"/>
              </a:solidFill>
            </a:endParaRPr>
          </a:p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endParaRPr lang="en-US" altLang="zh-TW" b="1" dirty="0">
              <a:solidFill>
                <a:schemeClr val="tx1"/>
              </a:solidFill>
            </a:endParaRPr>
          </a:p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4678223" y="1391014"/>
            <a:ext cx="1800200" cy="1728192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Document</a:t>
            </a:r>
          </a:p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3</a:t>
            </a:r>
            <a:endParaRPr lang="en-US" altLang="zh-TW" b="1" dirty="0">
              <a:solidFill>
                <a:schemeClr val="tx1"/>
              </a:solidFill>
            </a:endParaRPr>
          </a:p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endParaRPr lang="en-US" altLang="zh-TW" b="1" dirty="0">
              <a:solidFill>
                <a:schemeClr val="tx1"/>
              </a:solidFill>
            </a:endParaRPr>
          </a:p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endParaRPr lang="zh-TW" alt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539552" y="2255110"/>
                <a:ext cx="7042312" cy="39158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Consider w1,w2 :</a:t>
                </a:r>
              </a:p>
              <a:p>
                <a:r>
                  <a:rPr lang="en-US" altLang="zh-TW" sz="1500" i="1" dirty="0" smtClean="0"/>
                  <a:t>p</a:t>
                </a:r>
                <a:r>
                  <a:rPr lang="en-US" altLang="zh-TW" sz="1500" dirty="0" smtClean="0"/>
                  <a:t>(w1=1)=</a:t>
                </a:r>
                <a:r>
                  <a:rPr lang="en-US" altLang="zh-TW" sz="1500" i="1" dirty="0" smtClean="0"/>
                  <a:t> p</a:t>
                </a:r>
                <a:r>
                  <a:rPr lang="en-US" altLang="zh-TW" sz="1500" dirty="0"/>
                  <a:t>(</a:t>
                </a:r>
                <a:r>
                  <a:rPr lang="en-US" altLang="zh-TW" sz="1500" dirty="0" smtClean="0"/>
                  <a:t>w2=1):4/6</a:t>
                </a:r>
              </a:p>
              <a:p>
                <a:r>
                  <a:rPr lang="en-US" altLang="zh-TW" sz="1500" i="1" dirty="0" smtClean="0"/>
                  <a:t>p</a:t>
                </a:r>
                <a:r>
                  <a:rPr lang="en-US" altLang="zh-TW" sz="1500" dirty="0" smtClean="0"/>
                  <a:t>(w1=0)=</a:t>
                </a:r>
                <a:r>
                  <a:rPr lang="en-US" altLang="zh-TW" sz="1500" i="1" dirty="0" smtClean="0"/>
                  <a:t> p</a:t>
                </a:r>
                <a:r>
                  <a:rPr lang="en-US" altLang="zh-TW" sz="1500" dirty="0" smtClean="0"/>
                  <a:t>(w2=0):2/6</a:t>
                </a:r>
              </a:p>
              <a:p>
                <a:r>
                  <a:rPr lang="en-US" altLang="zh-TW" sz="1500" i="1" dirty="0" smtClean="0"/>
                  <a:t>p</a:t>
                </a:r>
                <a:r>
                  <a:rPr lang="en-US" altLang="zh-TW" sz="1500" dirty="0" smtClean="0"/>
                  <a:t>(w1=1,w2=1):3/6  </a:t>
                </a:r>
                <a:r>
                  <a:rPr lang="en-US" altLang="zh-TW" sz="1500" i="1" dirty="0" smtClean="0"/>
                  <a:t>p</a:t>
                </a:r>
                <a:r>
                  <a:rPr lang="en-US" altLang="zh-TW" sz="1500" dirty="0" smtClean="0"/>
                  <a:t>(w1=1,w2=0):1/6</a:t>
                </a:r>
              </a:p>
              <a:p>
                <a:r>
                  <a:rPr lang="en-US" altLang="zh-TW" sz="1500" i="1" dirty="0" smtClean="0"/>
                  <a:t>p</a:t>
                </a:r>
                <a:r>
                  <a:rPr lang="en-US" altLang="zh-TW" sz="1500" dirty="0" smtClean="0"/>
                  <a:t>(w1=0,w2=1):1/6  </a:t>
                </a:r>
                <a:r>
                  <a:rPr lang="en-US" altLang="zh-TW" sz="1500" i="1" dirty="0" smtClean="0"/>
                  <a:t>p</a:t>
                </a:r>
                <a:r>
                  <a:rPr lang="en-US" altLang="zh-TW" sz="1500" dirty="0" smtClean="0"/>
                  <a:t>(w1=0,w2=0):1/6</a:t>
                </a:r>
              </a:p>
              <a:p>
                <a:r>
                  <a:rPr lang="en-US" altLang="zh-TW" sz="1600" dirty="0" smtClean="0"/>
                  <a:t>MI(w1,w2)= </a:t>
                </a:r>
                <a:endParaRPr lang="en-US" altLang="zh-TW" sz="1500" dirty="0" smtClean="0"/>
              </a:p>
              <a:p>
                <a:r>
                  <a:rPr lang="en-US" altLang="zh-TW" sz="2000" dirty="0" smtClean="0"/>
                  <a:t>3/6*log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altLang="zh-TW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2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zh-TW" sz="2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altLang="zh-TW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20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altLang="zh-TW" sz="2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altLang="zh-TW" sz="2000" b="0" i="1" smtClean="0">
                            <a:latin typeface="Cambria Math"/>
                          </a:rPr>
                          <m:t>∗</m:t>
                        </m:r>
                        <m:f>
                          <m:fPr>
                            <m:ctrlPr>
                              <a:rPr lang="en-US" altLang="zh-TW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20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altLang="zh-TW" sz="2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altLang="zh-TW" sz="2000" dirty="0" smtClean="0"/>
                  <a:t>+1/6*log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altLang="zh-TW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2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 sz="2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altLang="zh-TW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20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altLang="zh-TW" sz="2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altLang="zh-TW" sz="2000" b="0" i="1" smtClean="0">
                            <a:latin typeface="Cambria Math"/>
                          </a:rPr>
                          <m:t>∗</m:t>
                        </m:r>
                        <m:f>
                          <m:fPr>
                            <m:ctrlPr>
                              <a:rPr lang="en-US" altLang="zh-TW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20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zh-TW" sz="2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altLang="zh-TW" sz="2000" dirty="0" smtClean="0"/>
                  <a:t>+1/6*log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altLang="zh-TW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2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 sz="2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altLang="zh-TW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20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zh-TW" sz="2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altLang="zh-TW" sz="2000" b="0" i="1" smtClean="0">
                            <a:latin typeface="Cambria Math"/>
                          </a:rPr>
                          <m:t>∗</m:t>
                        </m:r>
                        <m:f>
                          <m:fPr>
                            <m:ctrlPr>
                              <a:rPr lang="en-US" altLang="zh-TW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20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altLang="zh-TW" sz="2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altLang="zh-TW" sz="2000" dirty="0" smtClean="0"/>
                  <a:t>+1/6*log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altLang="zh-TW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2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 sz="2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altLang="zh-TW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20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zh-TW" sz="2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altLang="zh-TW" sz="2000" b="0" i="1" smtClean="0">
                            <a:latin typeface="Cambria Math"/>
                          </a:rPr>
                          <m:t>∗</m:t>
                        </m:r>
                        <m:f>
                          <m:fPr>
                            <m:ctrlPr>
                              <a:rPr lang="en-US" altLang="zh-TW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20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zh-TW" sz="2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den>
                    </m:f>
                  </m:oMath>
                </a14:m>
                <a:endParaRPr lang="en-US" altLang="zh-TW" sz="2000" dirty="0" smtClean="0"/>
              </a:p>
              <a:p>
                <a:endParaRPr lang="en-US" altLang="zh-TW" sz="2000" dirty="0" smtClean="0"/>
              </a:p>
              <a:p>
                <a:r>
                  <a:rPr lang="en-US" altLang="zh-TW" dirty="0" smtClean="0"/>
                  <a:t>=1/2*(</a:t>
                </a:r>
                <a:r>
                  <a:rPr lang="en-US" altLang="zh-TW" dirty="0"/>
                  <a:t>0.1699</a:t>
                </a:r>
                <a:r>
                  <a:rPr lang="en-US" altLang="zh-TW" dirty="0" smtClean="0"/>
                  <a:t>)+1/6*(</a:t>
                </a:r>
                <a:r>
                  <a:rPr lang="en-US" altLang="zh-TW" dirty="0"/>
                  <a:t>-0.415</a:t>
                </a:r>
                <a:r>
                  <a:rPr lang="en-US" altLang="zh-TW" dirty="0" smtClean="0"/>
                  <a:t>)+1/6*(</a:t>
                </a:r>
                <a:r>
                  <a:rPr lang="en-US" altLang="zh-TW" dirty="0"/>
                  <a:t>-0.415</a:t>
                </a:r>
                <a:r>
                  <a:rPr lang="en-US" altLang="zh-TW" dirty="0" smtClean="0"/>
                  <a:t>)+1/6*(0.585)</a:t>
                </a:r>
                <a:endParaRPr lang="zh-TW" altLang="en-US" dirty="0" smtClean="0"/>
              </a:p>
              <a:p>
                <a:r>
                  <a:rPr lang="en-US" altLang="zh-TW" dirty="0" smtClean="0"/>
                  <a:t>=0.085-0.0692-0.0692+</a:t>
                </a:r>
                <a:r>
                  <a:rPr lang="en-US" altLang="zh-TW" dirty="0"/>
                  <a:t>0.0975</a:t>
                </a:r>
                <a:r>
                  <a:rPr lang="en-US" altLang="zh-TW" dirty="0" smtClean="0"/>
                  <a:t>=</a:t>
                </a:r>
                <a:r>
                  <a:rPr lang="zh-TW" altLang="en-US" b="1" dirty="0"/>
                  <a:t> </a:t>
                </a:r>
                <a:r>
                  <a:rPr lang="en-US" altLang="zh-TW" b="1" dirty="0" smtClean="0">
                    <a:solidFill>
                      <a:srgbClr val="C00000"/>
                    </a:solidFill>
                  </a:rPr>
                  <a:t>0.0441</a:t>
                </a:r>
              </a:p>
              <a:p>
                <a:r>
                  <a:rPr lang="en-US" altLang="zh-TW" b="1" dirty="0" smtClean="0"/>
                  <a:t>--------------------------------------------------------------</a:t>
                </a:r>
              </a:p>
              <a:p>
                <a:r>
                  <a:rPr lang="en-US" altLang="zh-TW" dirty="0" smtClean="0"/>
                  <a:t>Consider w1,w3 :                         Consider w1,w4 :</a:t>
                </a:r>
              </a:p>
              <a:p>
                <a:r>
                  <a:rPr lang="en-US" altLang="zh-TW" dirty="0" smtClean="0"/>
                  <a:t>MI(w1,w3)= </a:t>
                </a:r>
                <a:r>
                  <a:rPr lang="en-US" altLang="zh-TW" b="1" dirty="0" smtClean="0">
                    <a:solidFill>
                      <a:srgbClr val="C00000"/>
                    </a:solidFill>
                  </a:rPr>
                  <a:t>0.4592                     </a:t>
                </a:r>
                <a:r>
                  <a:rPr lang="en-US" altLang="zh-TW" dirty="0" smtClean="0"/>
                  <a:t>MI(w1,w4)= </a:t>
                </a:r>
                <a:r>
                  <a:rPr lang="en-US" altLang="zh-TW" b="1" dirty="0" smtClean="0">
                    <a:solidFill>
                      <a:srgbClr val="C00000"/>
                    </a:solidFill>
                  </a:rPr>
                  <a:t>0.9183</a:t>
                </a:r>
                <a:endParaRPr lang="en-US" altLang="zh-TW" dirty="0" smtClean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255110"/>
                <a:ext cx="7042312" cy="3915880"/>
              </a:xfrm>
              <a:prstGeom prst="rect">
                <a:avLst/>
              </a:prstGeom>
              <a:blipFill rotWithShape="1">
                <a:blip r:embed="rId4"/>
                <a:stretch>
                  <a:fillRect l="-952" t="-779" b="-1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圓角矩形 16"/>
          <p:cNvSpPr/>
          <p:nvPr/>
        </p:nvSpPr>
        <p:spPr>
          <a:xfrm>
            <a:off x="6294037" y="115002"/>
            <a:ext cx="1800200" cy="187220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Document 4</a:t>
            </a:r>
          </a:p>
          <a:p>
            <a:pPr algn="ctr"/>
            <a:endParaRPr lang="en-US" altLang="zh-TW" b="1" dirty="0">
              <a:solidFill>
                <a:schemeClr val="tx1"/>
              </a:solidFill>
            </a:endParaRPr>
          </a:p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endParaRPr lang="en-US" altLang="zh-TW" b="1" dirty="0">
              <a:solidFill>
                <a:schemeClr val="tx1"/>
              </a:solidFill>
            </a:endParaRPr>
          </a:p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6654077" y="620132"/>
            <a:ext cx="1800200" cy="1900344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Document</a:t>
            </a:r>
          </a:p>
          <a:p>
            <a:pPr algn="ctr"/>
            <a:r>
              <a:rPr lang="en-US" altLang="zh-TW" b="1" dirty="0">
                <a:solidFill>
                  <a:schemeClr val="tx1"/>
                </a:solidFill>
              </a:rPr>
              <a:t>5</a:t>
            </a:r>
          </a:p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endParaRPr lang="en-US" altLang="zh-TW" b="1" dirty="0">
              <a:solidFill>
                <a:schemeClr val="tx1"/>
              </a:solidFill>
            </a:endParaRPr>
          </a:p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9" name="圓角矩形 18"/>
          <p:cNvSpPr/>
          <p:nvPr/>
        </p:nvSpPr>
        <p:spPr>
          <a:xfrm>
            <a:off x="6942109" y="1391014"/>
            <a:ext cx="1800200" cy="1728192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Document</a:t>
            </a:r>
          </a:p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6</a:t>
            </a:r>
            <a:endParaRPr lang="en-US" altLang="zh-TW" b="1" dirty="0">
              <a:solidFill>
                <a:schemeClr val="tx1"/>
              </a:solidFill>
            </a:endParaRPr>
          </a:p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endParaRPr lang="en-US" altLang="zh-TW" b="1" dirty="0">
              <a:solidFill>
                <a:schemeClr val="tx1"/>
              </a:solidFill>
            </a:endParaRPr>
          </a:p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20" name="圓角化對角線角落矩形 19"/>
          <p:cNvSpPr/>
          <p:nvPr/>
        </p:nvSpPr>
        <p:spPr>
          <a:xfrm>
            <a:off x="539552" y="2612511"/>
            <a:ext cx="4032000" cy="907200"/>
          </a:xfrm>
          <a:prstGeom prst="round2DiagRect">
            <a:avLst>
              <a:gd name="adj1" fmla="val 16667"/>
              <a:gd name="adj2" fmla="val 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539552" y="1722704"/>
            <a:ext cx="2952328" cy="32167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Word4(D1,D3,D4,D6)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0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 txBox="1">
            <a:spLocks/>
          </p:cNvSpPr>
          <p:nvPr/>
        </p:nvSpPr>
        <p:spPr>
          <a:xfrm>
            <a:off x="179512" y="6210866"/>
            <a:ext cx="608287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pPr/>
              <a:t>11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6564" y="253097"/>
            <a:ext cx="8625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HAL(Hyperspace Analog to Language):</a:t>
            </a:r>
          </a:p>
          <a:p>
            <a:pPr algn="just"/>
            <a:r>
              <a:rPr lang="en-US" altLang="zh-TW" dirty="0"/>
              <a:t>Constructing the HAL space for an </a:t>
            </a:r>
            <a:r>
              <a:rPr lang="en-US" altLang="zh-TW" i="1" dirty="0" smtClean="0"/>
              <a:t>n</a:t>
            </a:r>
            <a:r>
              <a:rPr lang="en-US" altLang="zh-TW" dirty="0" smtClean="0"/>
              <a:t>-term vocabulary </a:t>
            </a:r>
            <a:r>
              <a:rPr lang="en-US" altLang="zh-TW" dirty="0"/>
              <a:t>involves traversing a </a:t>
            </a:r>
            <a:r>
              <a:rPr lang="en-US" altLang="zh-TW" b="1" dirty="0"/>
              <a:t>sliding window of width </a:t>
            </a:r>
            <a:r>
              <a:rPr lang="en-US" altLang="zh-TW" b="1" i="1" dirty="0" smtClean="0"/>
              <a:t>w </a:t>
            </a:r>
            <a:r>
              <a:rPr lang="en-US" altLang="zh-TW" dirty="0" smtClean="0"/>
              <a:t>over </a:t>
            </a:r>
            <a:r>
              <a:rPr lang="en-US" altLang="zh-TW" dirty="0"/>
              <a:t>each word in the corpus, ignoring punctuation, </a:t>
            </a:r>
            <a:r>
              <a:rPr lang="en-US" altLang="zh-TW" dirty="0" smtClean="0"/>
              <a:t>sentence and </a:t>
            </a:r>
            <a:r>
              <a:rPr lang="en-US" altLang="zh-TW" dirty="0"/>
              <a:t>paragraph boundaries.</a:t>
            </a:r>
            <a:endParaRPr lang="en-US" altLang="zh-TW" dirty="0" smtClean="0"/>
          </a:p>
        </p:txBody>
      </p:sp>
      <p:sp>
        <p:nvSpPr>
          <p:cNvPr id="8" name="矩形 7"/>
          <p:cNvSpPr/>
          <p:nvPr/>
        </p:nvSpPr>
        <p:spPr>
          <a:xfrm>
            <a:off x="266564" y="391309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dirty="0"/>
              <a:t>HAL space </a:t>
            </a:r>
            <a:r>
              <a:rPr lang="en-US" altLang="zh-TW" sz="1600" dirty="0" smtClean="0"/>
              <a:t>matrix (H) </a:t>
            </a:r>
            <a:r>
              <a:rPr lang="en-US" altLang="zh-TW" sz="1600" dirty="0"/>
              <a:t>for the sentence </a:t>
            </a:r>
            <a:endParaRPr lang="en-US" altLang="zh-TW" sz="1600" dirty="0" smtClean="0"/>
          </a:p>
          <a:p>
            <a:r>
              <a:rPr lang="en-US" altLang="zh-TW" sz="1600" dirty="0" smtClean="0"/>
              <a:t>“the effects </a:t>
            </a:r>
            <a:r>
              <a:rPr lang="en-US" altLang="zh-TW" sz="1600" dirty="0"/>
              <a:t>of pollution on the population”</a:t>
            </a:r>
            <a:endParaRPr lang="zh-TW" altLang="en-US" sz="16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83655" y="2132856"/>
            <a:ext cx="2714461" cy="369332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Slide window size=10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14" y="3150302"/>
            <a:ext cx="438150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橢圓 9"/>
          <p:cNvSpPr/>
          <p:nvPr/>
        </p:nvSpPr>
        <p:spPr>
          <a:xfrm>
            <a:off x="1187624" y="3366325"/>
            <a:ext cx="432048" cy="158058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弧形箭號 (下彎) 11"/>
          <p:cNvSpPr/>
          <p:nvPr/>
        </p:nvSpPr>
        <p:spPr>
          <a:xfrm>
            <a:off x="1547664" y="2796385"/>
            <a:ext cx="5184576" cy="641949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5652120" y="3501050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B050"/>
                </a:solidFill>
              </a:rPr>
              <a:t>The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eff</a:t>
            </a:r>
            <a:r>
              <a:rPr lang="en-US" altLang="zh-TW" dirty="0" smtClean="0"/>
              <a:t> of poll on </a:t>
            </a:r>
            <a:r>
              <a:rPr lang="en-US" altLang="zh-TW" b="1" dirty="0" smtClean="0">
                <a:solidFill>
                  <a:srgbClr val="00B050"/>
                </a:solidFill>
              </a:rPr>
              <a:t>the </a:t>
            </a:r>
            <a:r>
              <a:rPr lang="en-US" altLang="zh-TW" dirty="0" smtClean="0"/>
              <a:t>pop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643308" y="3889873"/>
            <a:ext cx="27927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Center  5   4    3     2     1    </a:t>
            </a:r>
            <a:endParaRPr lang="zh-TW" altLang="en-US" sz="1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3302311" y="2136025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5 words before and after the </a:t>
            </a:r>
            <a:r>
              <a:rPr lang="en-US" altLang="zh-TW" b="1" dirty="0" smtClean="0"/>
              <a:t>center word</a:t>
            </a:r>
            <a:endParaRPr lang="zh-TW" altLang="en-US" b="1" dirty="0"/>
          </a:p>
        </p:txBody>
      </p:sp>
      <p:cxnSp>
        <p:nvCxnSpPr>
          <p:cNvPr id="17" name="直線單箭頭接點 16"/>
          <p:cNvCxnSpPr/>
          <p:nvPr/>
        </p:nvCxnSpPr>
        <p:spPr>
          <a:xfrm>
            <a:off x="4932040" y="3438334"/>
            <a:ext cx="3168352" cy="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6879619" y="3069002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W=10</a:t>
            </a:r>
            <a:endParaRPr lang="zh-TW" altLang="en-US" dirty="0"/>
          </a:p>
        </p:txBody>
      </p:sp>
      <p:sp>
        <p:nvSpPr>
          <p:cNvPr id="20" name="橢圓 19"/>
          <p:cNvSpPr/>
          <p:nvPr/>
        </p:nvSpPr>
        <p:spPr>
          <a:xfrm>
            <a:off x="1043608" y="4622911"/>
            <a:ext cx="2952328" cy="32400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5426262" y="5310237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00B050"/>
                </a:solidFill>
              </a:rPr>
              <a:t> </a:t>
            </a:r>
            <a:r>
              <a:rPr lang="en-US" altLang="zh-TW" dirty="0" err="1" smtClean="0"/>
              <a:t>eff</a:t>
            </a:r>
            <a:r>
              <a:rPr lang="en-US" altLang="zh-TW" dirty="0" smtClean="0"/>
              <a:t> of poll on the </a:t>
            </a:r>
            <a:r>
              <a:rPr lang="en-US" altLang="zh-TW" b="1" dirty="0" smtClean="0">
                <a:solidFill>
                  <a:srgbClr val="00B050"/>
                </a:solidFill>
              </a:rPr>
              <a:t>pop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cxnSp>
        <p:nvCxnSpPr>
          <p:cNvPr id="25" name="直線單箭頭接點 24"/>
          <p:cNvCxnSpPr/>
          <p:nvPr/>
        </p:nvCxnSpPr>
        <p:spPr>
          <a:xfrm>
            <a:off x="5526596" y="5291731"/>
            <a:ext cx="3168352" cy="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7652192" y="4784911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W=10</a:t>
            </a:r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5538530" y="5615172"/>
            <a:ext cx="2605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 1    2     3    4    5  Center</a:t>
            </a:r>
            <a:endParaRPr lang="zh-TW" altLang="en-US" sz="1400" dirty="0"/>
          </a:p>
        </p:txBody>
      </p:sp>
      <p:sp>
        <p:nvSpPr>
          <p:cNvPr id="30" name="右彎箭號 29"/>
          <p:cNvSpPr/>
          <p:nvPr/>
        </p:nvSpPr>
        <p:spPr>
          <a:xfrm flipV="1">
            <a:off x="2928406" y="4969577"/>
            <a:ext cx="2423091" cy="756902"/>
          </a:xfrm>
          <a:prstGeom prst="ben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422734" y="5615172"/>
            <a:ext cx="4509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b="1" dirty="0"/>
              <a:t>HAL space matrix for the sentence </a:t>
            </a:r>
            <a:endParaRPr lang="en-US" altLang="zh-TW" sz="1400" b="1" dirty="0" smtClean="0"/>
          </a:p>
          <a:p>
            <a:r>
              <a:rPr lang="en-US" altLang="zh-TW" sz="1400" b="1" dirty="0" smtClean="0"/>
              <a:t>“the effects </a:t>
            </a:r>
            <a:r>
              <a:rPr lang="en-US" altLang="zh-TW" sz="1400" b="1" dirty="0"/>
              <a:t>of pollution on the population”</a:t>
            </a:r>
            <a:endParaRPr lang="zh-TW" altLang="en-US" sz="1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7670309" y="4159153"/>
            <a:ext cx="10246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Center  5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26977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/>
          </p:cNvSpPr>
          <p:nvPr/>
        </p:nvSpPr>
        <p:spPr>
          <a:xfrm>
            <a:off x="179512" y="6210866"/>
            <a:ext cx="608287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pPr/>
              <a:t>12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1927" y="188640"/>
            <a:ext cx="82068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zh-TW" b="1" dirty="0"/>
              <a:t>G</a:t>
            </a:r>
            <a:r>
              <a:rPr lang="en-US" altLang="zh-TW" b="1" dirty="0" smtClean="0"/>
              <a:t>lobal </a:t>
            </a:r>
            <a:r>
              <a:rPr lang="en-US" altLang="zh-TW" b="1" dirty="0"/>
              <a:t>co-occurrence </a:t>
            </a:r>
            <a:r>
              <a:rPr lang="en-US" altLang="zh-TW" b="1" dirty="0" smtClean="0"/>
              <a:t>matrix: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dirty="0" smtClean="0"/>
              <a:t>first </a:t>
            </a:r>
            <a:r>
              <a:rPr lang="en-US" altLang="zh-TW" dirty="0"/>
              <a:t>produced by merging the row and column </a:t>
            </a:r>
            <a:r>
              <a:rPr lang="en-US" altLang="zh-TW" dirty="0" smtClean="0"/>
              <a:t>corresponding to </a:t>
            </a:r>
            <a:r>
              <a:rPr lang="en-US" altLang="zh-TW" dirty="0"/>
              <a:t>each term in the HAL space matrix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dirty="0" smtClean="0"/>
              <a:t>Each term </a:t>
            </a:r>
            <a:r>
              <a:rPr lang="en-US" altLang="zh-TW" i="1" dirty="0"/>
              <a:t>t </a:t>
            </a:r>
            <a:r>
              <a:rPr lang="en-US" altLang="zh-TW" dirty="0"/>
              <a:t>corresponds to a </a:t>
            </a:r>
            <a:r>
              <a:rPr lang="en-US" altLang="zh-TW" b="1" dirty="0"/>
              <a:t>row</a:t>
            </a:r>
            <a:r>
              <a:rPr lang="en-US" altLang="zh-TW" dirty="0"/>
              <a:t> in the global co-occurrence </a:t>
            </a:r>
            <a:r>
              <a:rPr lang="en-US" altLang="zh-TW" dirty="0" smtClean="0"/>
              <a:t>matrix </a:t>
            </a:r>
            <a:r>
              <a:rPr lang="en-US" altLang="zh-TW" dirty="0" err="1" smtClean="0"/>
              <a:t>H</a:t>
            </a:r>
            <a:r>
              <a:rPr lang="en-US" altLang="zh-TW" baseline="-25000" dirty="0" err="1" smtClean="0"/>
              <a:t>t</a:t>
            </a:r>
            <a:r>
              <a:rPr lang="de-DE" altLang="zh-TW" i="1" dirty="0" smtClean="0"/>
              <a:t> </a:t>
            </a:r>
            <a:r>
              <a:rPr lang="de-DE" altLang="zh-TW" dirty="0"/>
              <a:t>= </a:t>
            </a:r>
            <a:r>
              <a:rPr lang="de-DE" altLang="zh-TW" i="1" dirty="0" smtClean="0"/>
              <a:t>{</a:t>
            </a:r>
            <a:r>
              <a:rPr lang="de-DE" altLang="zh-TW" dirty="0" smtClean="0"/>
              <a:t>(</a:t>
            </a:r>
            <a:r>
              <a:rPr lang="en-US" altLang="zh-TW" dirty="0"/>
              <a:t>t</a:t>
            </a:r>
            <a:r>
              <a:rPr lang="en-US" altLang="zh-TW" baseline="-25000" dirty="0" smtClean="0"/>
              <a:t>1</a:t>
            </a:r>
            <a:r>
              <a:rPr lang="de-DE" altLang="zh-TW" i="1" dirty="0" smtClean="0"/>
              <a:t>, </a:t>
            </a:r>
            <a:r>
              <a:rPr lang="en-US" altLang="zh-TW" dirty="0"/>
              <a:t>c</a:t>
            </a:r>
            <a:r>
              <a:rPr lang="en-US" altLang="zh-TW" baseline="-25000" dirty="0" smtClean="0"/>
              <a:t>1</a:t>
            </a:r>
            <a:r>
              <a:rPr lang="de-DE" altLang="zh-TW" dirty="0" smtClean="0"/>
              <a:t>)</a:t>
            </a:r>
            <a:r>
              <a:rPr lang="de-DE" altLang="zh-TW" i="1" dirty="0" smtClean="0"/>
              <a:t>, </a:t>
            </a:r>
            <a:r>
              <a:rPr lang="de-DE" altLang="zh-TW" i="1" dirty="0"/>
              <a:t>. . . , </a:t>
            </a:r>
            <a:r>
              <a:rPr lang="de-DE" altLang="zh-TW" dirty="0" smtClean="0"/>
              <a:t>(</a:t>
            </a:r>
            <a:r>
              <a:rPr lang="en-US" altLang="zh-TW" dirty="0" smtClean="0"/>
              <a:t>t</a:t>
            </a:r>
            <a:r>
              <a:rPr lang="en-US" altLang="zh-TW" baseline="-25000" dirty="0"/>
              <a:t>m</a:t>
            </a:r>
            <a:r>
              <a:rPr lang="de-DE" altLang="zh-TW" i="1" dirty="0" smtClean="0"/>
              <a:t>, </a:t>
            </a:r>
            <a:r>
              <a:rPr lang="en-US" altLang="zh-TW" dirty="0"/>
              <a:t>c</a:t>
            </a:r>
            <a:r>
              <a:rPr lang="en-US" altLang="zh-TW" baseline="-25000" dirty="0" smtClean="0"/>
              <a:t>m</a:t>
            </a:r>
            <a:r>
              <a:rPr lang="de-DE" altLang="zh-TW" dirty="0" smtClean="0"/>
              <a:t>)</a:t>
            </a:r>
            <a:r>
              <a:rPr lang="de-DE" altLang="zh-TW" i="1" dirty="0" smtClean="0"/>
              <a:t>}:</a:t>
            </a:r>
          </a:p>
          <a:p>
            <a:r>
              <a:rPr lang="en-US" altLang="zh-TW" dirty="0" smtClean="0"/>
              <a:t>    Number of </a:t>
            </a:r>
            <a:r>
              <a:rPr lang="en-US" altLang="zh-TW" dirty="0"/>
              <a:t>co-occurrences of the term </a:t>
            </a:r>
            <a:r>
              <a:rPr lang="en-US" altLang="zh-TW" i="1" dirty="0"/>
              <a:t>t </a:t>
            </a:r>
            <a:r>
              <a:rPr lang="en-US" altLang="zh-TW" dirty="0"/>
              <a:t>with all other terms in </a:t>
            </a:r>
            <a:r>
              <a:rPr lang="en-US" altLang="zh-TW" dirty="0" smtClean="0"/>
              <a:t>the</a:t>
            </a:r>
          </a:p>
          <a:p>
            <a:r>
              <a:rPr lang="en-US" altLang="zh-TW" dirty="0" smtClean="0"/>
              <a:t>    vocabulary.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08919"/>
            <a:ext cx="438150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2607049" y="2708919"/>
            <a:ext cx="504056" cy="18192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930759" y="3032943"/>
            <a:ext cx="4286437" cy="180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571859"/>
              </p:ext>
            </p:extLst>
          </p:nvPr>
        </p:nvGraphicFramePr>
        <p:xfrm>
          <a:off x="1835697" y="4797151"/>
          <a:ext cx="5853757" cy="609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{616DA210-FB5B-4158-B5E0-FEB733F419BA}</a:tableStyleId>
              </a:tblPr>
              <a:tblGrid>
                <a:gridCol w="836251"/>
                <a:gridCol w="836251"/>
                <a:gridCol w="836251"/>
                <a:gridCol w="836251"/>
                <a:gridCol w="836251"/>
                <a:gridCol w="836251"/>
                <a:gridCol w="836251"/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zh-TW" altLang="en-US" sz="1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the</a:t>
                      </a:r>
                      <a:endParaRPr lang="zh-TW" altLang="en-US" sz="1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err="1" smtClean="0"/>
                        <a:t>eff</a:t>
                      </a:r>
                      <a:endParaRPr lang="zh-TW" altLang="en-US" sz="1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of</a:t>
                      </a:r>
                      <a:endParaRPr lang="zh-TW" altLang="en-US" sz="1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poll</a:t>
                      </a:r>
                      <a:endParaRPr lang="zh-TW" altLang="en-US" sz="1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on</a:t>
                      </a:r>
                      <a:endParaRPr lang="zh-TW" altLang="en-US" sz="1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pop</a:t>
                      </a:r>
                      <a:endParaRPr lang="zh-TW" altLang="en-US" sz="1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the</a:t>
                      </a:r>
                      <a:endParaRPr lang="zh-TW" altLang="en-US" sz="1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1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7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7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7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7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5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6" name="矩形 15"/>
          <p:cNvSpPr/>
          <p:nvPr/>
        </p:nvSpPr>
        <p:spPr>
          <a:xfrm>
            <a:off x="3774418" y="2708919"/>
            <a:ext cx="504056" cy="1819275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1903197" y="3528556"/>
            <a:ext cx="4313999" cy="180000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144955"/>
              </p:ext>
            </p:extLst>
          </p:nvPr>
        </p:nvGraphicFramePr>
        <p:xfrm>
          <a:off x="1855156" y="5601265"/>
          <a:ext cx="5853757" cy="609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{616DA210-FB5B-4158-B5E0-FEB733F419BA}</a:tableStyleId>
              </a:tblPr>
              <a:tblGrid>
                <a:gridCol w="836251"/>
                <a:gridCol w="836251"/>
                <a:gridCol w="836251"/>
                <a:gridCol w="836251"/>
                <a:gridCol w="836251"/>
                <a:gridCol w="836251"/>
                <a:gridCol w="836251"/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zh-TW" altLang="en-US" sz="1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The</a:t>
                      </a:r>
                      <a:endParaRPr lang="zh-TW" altLang="en-US" sz="1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err="1" smtClean="0"/>
                        <a:t>eff</a:t>
                      </a:r>
                      <a:endParaRPr lang="zh-TW" altLang="en-US" sz="1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of</a:t>
                      </a:r>
                      <a:endParaRPr lang="zh-TW" altLang="en-US" sz="1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poll</a:t>
                      </a:r>
                      <a:endParaRPr lang="zh-TW" altLang="en-US" sz="1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on</a:t>
                      </a:r>
                      <a:endParaRPr lang="zh-TW" altLang="en-US" sz="1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pop</a:t>
                      </a:r>
                      <a:endParaRPr lang="zh-TW" altLang="en-US" sz="1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/>
                        <a:t>of</a:t>
                      </a:r>
                      <a:endParaRPr lang="zh-TW" altLang="en-US" sz="1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7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5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5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4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2</a:t>
                      </a:r>
                      <a:endParaRPr lang="zh-TW" altLang="en-US" sz="1400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76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6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41927" y="188640"/>
            <a:ext cx="82068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dirty="0" smtClean="0"/>
              <a:t>Normalized to obtain </a:t>
            </a:r>
            <a:r>
              <a:rPr lang="en-US" altLang="zh-TW" dirty="0"/>
              <a:t>the </a:t>
            </a:r>
            <a:r>
              <a:rPr lang="en-US" altLang="zh-TW" dirty="0" smtClean="0"/>
              <a:t>contextual term </a:t>
            </a:r>
            <a:r>
              <a:rPr lang="en-US" altLang="zh-TW" dirty="0"/>
              <a:t>similarity matrix for the </a:t>
            </a:r>
            <a:r>
              <a:rPr lang="en-US" altLang="zh-TW" dirty="0" smtClean="0"/>
              <a:t>collection:</a:t>
            </a:r>
          </a:p>
          <a:p>
            <a:pPr marL="285750" indent="-285750">
              <a:buFont typeface="Arial" pitchFamily="34" charset="0"/>
              <a:buChar char="•"/>
            </a:pPr>
            <a:endParaRPr lang="zh-TW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63" y="1268761"/>
            <a:ext cx="1819275" cy="6572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-152197" y="4140298"/>
                <a:ext cx="4572000" cy="167924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altLang="zh-TW" dirty="0" smtClean="0"/>
                  <a:t>         </a:t>
                </a:r>
                <a:r>
                  <a:rPr lang="en-US" altLang="zh-TW" sz="1600" dirty="0" smtClean="0"/>
                  <a:t>w1’   w2’   w3’  w4’   w5’</a:t>
                </a:r>
                <a:r>
                  <a:rPr lang="en-US" altLang="zh-TW" dirty="0" smtClean="0"/>
                  <a:t> </a:t>
                </a:r>
                <a:r>
                  <a:rPr lang="en-US" altLang="zh-TW" sz="1600" dirty="0" smtClean="0"/>
                  <a:t> w6’</a:t>
                </a:r>
              </a:p>
              <a:p>
                <a:r>
                  <a:rPr lang="en-US" altLang="zh-TW" dirty="0" smtClean="0"/>
                  <a:t>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sz="14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1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14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/34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7/34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7/34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7/34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7/34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5/34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7/20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0.25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0.2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3/20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1/20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7/23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5/23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5/23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4/23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2/23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7/24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4/24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5/24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5/24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3/24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7/23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3/23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4/23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5/23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4/23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0.33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1/15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2/15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0.2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4/15</m:t>
                              </m:r>
                            </m:e>
                            <m:e>
                              <m:r>
                                <a:rPr lang="en-US" altLang="zh-TW" sz="1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sz="1400" dirty="0" smtClean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197" y="4140298"/>
                <a:ext cx="4572000" cy="167924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05137"/>
              </p:ext>
            </p:extLst>
          </p:nvPr>
        </p:nvGraphicFramePr>
        <p:xfrm>
          <a:off x="3880254" y="3319978"/>
          <a:ext cx="5087887" cy="25603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726841"/>
                <a:gridCol w="726841"/>
                <a:gridCol w="726841"/>
                <a:gridCol w="726841"/>
                <a:gridCol w="726841"/>
                <a:gridCol w="726841"/>
                <a:gridCol w="726841"/>
              </a:tblGrid>
              <a:tr h="335470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the </a:t>
                      </a:r>
                      <a:endParaRPr lang="zh-TW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/>
                        <a:t>eff</a:t>
                      </a:r>
                      <a:endParaRPr lang="zh-TW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of</a:t>
                      </a:r>
                      <a:endParaRPr lang="zh-TW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poll</a:t>
                      </a:r>
                      <a:endParaRPr lang="zh-TW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on</a:t>
                      </a:r>
                      <a:endParaRPr lang="zh-TW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pop</a:t>
                      </a:r>
                      <a:endParaRPr lang="zh-TW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35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1/34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7/34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7/34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7/34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7/34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5/34</a:t>
                      </a:r>
                      <a:endParaRPr lang="zh-TW" altLang="en-US" dirty="0"/>
                    </a:p>
                  </a:txBody>
                  <a:tcPr/>
                </a:tc>
              </a:tr>
              <a:tr h="335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7/20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5/20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4/20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3/20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1/20</a:t>
                      </a:r>
                      <a:endParaRPr lang="zh-TW" altLang="en-US" dirty="0"/>
                    </a:p>
                  </a:txBody>
                  <a:tcPr/>
                </a:tc>
              </a:tr>
              <a:tr h="335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7/23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5/23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5/23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4/23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2/23</a:t>
                      </a:r>
                      <a:endParaRPr lang="zh-TW" altLang="en-US" dirty="0"/>
                    </a:p>
                  </a:txBody>
                  <a:tcPr/>
                </a:tc>
              </a:tr>
              <a:tr h="335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7/24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4/24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5/24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5/24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3/24</a:t>
                      </a:r>
                      <a:endParaRPr lang="zh-TW" altLang="en-US" dirty="0"/>
                    </a:p>
                  </a:txBody>
                  <a:tcPr/>
                </a:tc>
              </a:tr>
              <a:tr h="335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7/23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3/23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4/23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5/23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4/23</a:t>
                      </a:r>
                      <a:endParaRPr lang="zh-TW" altLang="en-US" dirty="0"/>
                    </a:p>
                  </a:txBody>
                  <a:tcPr/>
                </a:tc>
              </a:tr>
              <a:tr h="335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5/15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1/15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2/15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3/15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4/15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迴轉箭號 9"/>
          <p:cNvSpPr/>
          <p:nvPr/>
        </p:nvSpPr>
        <p:spPr>
          <a:xfrm flipH="1" flipV="1">
            <a:off x="2311643" y="5700645"/>
            <a:ext cx="2408450" cy="813449"/>
          </a:xfrm>
          <a:prstGeom prst="uturnArrow">
            <a:avLst/>
          </a:prstGeom>
          <a:blipFill>
            <a:blip r:embed="rId4"/>
            <a:tile tx="0" ty="0" sx="100000" sy="100000" flip="none" algn="tl"/>
          </a:blipFill>
          <a:scene3d>
            <a:camera prst="perspectiveRelaxed"/>
            <a:lightRig rig="threePt" dir="tl">
              <a:rot lat="0" lon="0" rev="5400000"/>
            </a:lightRig>
          </a:scene3d>
          <a:sp3d>
            <a:bevelT w="254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93064" y="5767800"/>
            <a:ext cx="35942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b="1" dirty="0" smtClean="0"/>
              <a:t>contextual</a:t>
            </a:r>
            <a:r>
              <a:rPr lang="en-US" altLang="zh-TW" sz="1400" dirty="0" smtClean="0"/>
              <a:t> </a:t>
            </a:r>
            <a:r>
              <a:rPr lang="en-US" altLang="zh-TW" sz="1400" b="1" dirty="0" smtClean="0"/>
              <a:t>term similarity matrix</a:t>
            </a:r>
            <a:r>
              <a:rPr lang="en-US" altLang="zh-TW" sz="1400" dirty="0" smtClean="0"/>
              <a:t> </a:t>
            </a:r>
            <a:endParaRPr lang="zh-TW" altLang="en-US" sz="1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0" y="4417890"/>
            <a:ext cx="44595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/>
              <a:t>w</a:t>
            </a:r>
            <a:r>
              <a:rPr lang="en-US" altLang="zh-TW" sz="1400" dirty="0" smtClean="0"/>
              <a:t>1</a:t>
            </a:r>
          </a:p>
          <a:p>
            <a:r>
              <a:rPr lang="en-US" altLang="zh-TW" sz="1400" dirty="0" smtClean="0"/>
              <a:t>w2</a:t>
            </a:r>
          </a:p>
          <a:p>
            <a:r>
              <a:rPr lang="en-US" altLang="zh-TW" sz="1400" dirty="0"/>
              <a:t>w</a:t>
            </a:r>
            <a:r>
              <a:rPr lang="en-US" altLang="zh-TW" sz="1400" dirty="0" smtClean="0"/>
              <a:t>3</a:t>
            </a:r>
          </a:p>
          <a:p>
            <a:r>
              <a:rPr lang="en-US" altLang="zh-TW" sz="1400" dirty="0"/>
              <a:t>w</a:t>
            </a:r>
            <a:r>
              <a:rPr lang="en-US" altLang="zh-TW" sz="1400" dirty="0" smtClean="0"/>
              <a:t>4</a:t>
            </a:r>
          </a:p>
          <a:p>
            <a:r>
              <a:rPr lang="en-US" altLang="zh-TW" sz="1400" dirty="0"/>
              <a:t>w</a:t>
            </a:r>
            <a:r>
              <a:rPr lang="en-US" altLang="zh-TW" sz="1400" dirty="0" smtClean="0"/>
              <a:t>5</a:t>
            </a:r>
          </a:p>
          <a:p>
            <a:r>
              <a:rPr lang="en-US" altLang="zh-TW" sz="1400" dirty="0" smtClean="0"/>
              <a:t>w6</a:t>
            </a: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616954"/>
              </p:ext>
            </p:extLst>
          </p:nvPr>
        </p:nvGraphicFramePr>
        <p:xfrm>
          <a:off x="3851920" y="650305"/>
          <a:ext cx="5087887" cy="25603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726841"/>
                <a:gridCol w="726841"/>
                <a:gridCol w="726841"/>
                <a:gridCol w="726841"/>
                <a:gridCol w="726841"/>
                <a:gridCol w="726841"/>
                <a:gridCol w="726841"/>
              </a:tblGrid>
              <a:tr h="335470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the </a:t>
                      </a:r>
                      <a:endParaRPr lang="zh-TW" altLang="en-US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/>
                        <a:t>eff</a:t>
                      </a:r>
                      <a:endParaRPr lang="zh-TW" altLang="en-US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of</a:t>
                      </a:r>
                      <a:endParaRPr lang="zh-TW" altLang="en-US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poll</a:t>
                      </a:r>
                      <a:endParaRPr lang="zh-TW" altLang="en-US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on</a:t>
                      </a:r>
                      <a:endParaRPr lang="zh-TW" altLang="en-US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pop</a:t>
                      </a:r>
                      <a:endParaRPr lang="zh-TW" altLang="en-US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35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  <a:tr h="335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</a:tr>
              <a:tr h="335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35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35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35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投影片編號版面配置區 6"/>
          <p:cNvSpPr txBox="1">
            <a:spLocks/>
          </p:cNvSpPr>
          <p:nvPr/>
        </p:nvSpPr>
        <p:spPr>
          <a:xfrm>
            <a:off x="179512" y="6210866"/>
            <a:ext cx="608287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pPr/>
              <a:t>13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4245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79512" y="6210866"/>
            <a:ext cx="608287" cy="365125"/>
          </a:xfrm>
          <a:ln>
            <a:noFill/>
          </a:ln>
        </p:spPr>
        <p:txBody>
          <a:bodyPr/>
          <a:lstStyle/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t>14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zh-TW" altLang="en-US" dirty="0" smtClean="0"/>
              <a:t> </a:t>
            </a:r>
            <a:r>
              <a:rPr lang="en-US" altLang="zh-TW" sz="4000" b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Interactive Sense Feedback</a:t>
            </a:r>
            <a:endParaRPr lang="en-US" altLang="zh-TW" sz="4000" dirty="0" smtClean="0"/>
          </a:p>
          <a:p>
            <a:pPr marL="0" indent="0" algn="l">
              <a:buNone/>
            </a:pPr>
            <a:r>
              <a:rPr lang="en-US" altLang="zh-TW" sz="43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endParaRPr lang="zh-TW" altLang="en-US" sz="2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96196519"/>
              </p:ext>
            </p:extLst>
          </p:nvPr>
        </p:nvGraphicFramePr>
        <p:xfrm>
          <a:off x="1043608" y="1397000"/>
          <a:ext cx="7272808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294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 txBox="1">
            <a:spLocks/>
          </p:cNvSpPr>
          <p:nvPr/>
        </p:nvSpPr>
        <p:spPr>
          <a:xfrm>
            <a:off x="179512" y="6210866"/>
            <a:ext cx="608287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pPr/>
              <a:t>15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7435" y="260648"/>
            <a:ext cx="79312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altLang="zh-TW" dirty="0" smtClean="0"/>
              <a:t> For each query term construct a query </a:t>
            </a:r>
            <a:r>
              <a:rPr lang="en-US" altLang="zh-TW" b="1" dirty="0" smtClean="0"/>
              <a:t>term similarity graph</a:t>
            </a:r>
          </a:p>
          <a:p>
            <a:r>
              <a:rPr lang="en-US" altLang="zh-TW" b="1" dirty="0"/>
              <a:t> </a:t>
            </a:r>
            <a:r>
              <a:rPr lang="en-US" altLang="zh-TW" b="1" dirty="0" smtClean="0"/>
              <a:t>      </a:t>
            </a:r>
          </a:p>
          <a:p>
            <a:endParaRPr lang="en-US" altLang="zh-TW" b="1" dirty="0"/>
          </a:p>
          <a:p>
            <a:r>
              <a:rPr lang="en-US" altLang="zh-TW" b="1" dirty="0" smtClean="0"/>
              <a:t>      </a:t>
            </a:r>
          </a:p>
          <a:p>
            <a:endParaRPr lang="en-US" altLang="zh-TW" b="1" dirty="0"/>
          </a:p>
          <a:p>
            <a:endParaRPr lang="en-US" altLang="zh-TW" b="1" dirty="0" smtClean="0"/>
          </a:p>
          <a:p>
            <a:endParaRPr lang="en-US" altLang="zh-TW" b="1" dirty="0"/>
          </a:p>
          <a:p>
            <a:endParaRPr lang="en-US" altLang="zh-TW" b="1" dirty="0" smtClean="0"/>
          </a:p>
          <a:p>
            <a:endParaRPr lang="en-US" altLang="zh-TW" b="1" dirty="0"/>
          </a:p>
          <a:p>
            <a:endParaRPr lang="en-US" altLang="zh-TW" b="1" dirty="0" smtClean="0"/>
          </a:p>
          <a:p>
            <a:endParaRPr lang="en-US" altLang="zh-TW" b="1" dirty="0"/>
          </a:p>
          <a:p>
            <a:endParaRPr lang="en-US" altLang="zh-TW" b="1" dirty="0" smtClean="0"/>
          </a:p>
          <a:p>
            <a:endParaRPr lang="en-US" altLang="zh-TW" b="1" dirty="0"/>
          </a:p>
          <a:p>
            <a:endParaRPr lang="en-US" altLang="zh-TW" b="1" dirty="0" smtClean="0"/>
          </a:p>
          <a:p>
            <a:endParaRPr lang="en-US" altLang="zh-TW" b="1" dirty="0"/>
          </a:p>
          <a:p>
            <a:endParaRPr lang="en-US" altLang="zh-TW" b="1" dirty="0" smtClean="0"/>
          </a:p>
          <a:p>
            <a:endParaRPr lang="en-US" altLang="zh-TW" b="1" dirty="0"/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r>
              <a:rPr lang="en-US" altLang="zh-TW" dirty="0" smtClean="0"/>
              <a:t> </a:t>
            </a:r>
          </a:p>
        </p:txBody>
      </p:sp>
      <p:sp>
        <p:nvSpPr>
          <p:cNvPr id="7" name="矩形 6"/>
          <p:cNvSpPr/>
          <p:nvPr/>
        </p:nvSpPr>
        <p:spPr>
          <a:xfrm>
            <a:off x="971600" y="692696"/>
            <a:ext cx="3385863" cy="3693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TW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Sense Detection Algorithm: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80" y="1253791"/>
            <a:ext cx="5685917" cy="32955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3"/>
          <p:cNvSpPr/>
          <p:nvPr/>
        </p:nvSpPr>
        <p:spPr>
          <a:xfrm>
            <a:off x="6999507" y="4517685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33"/>
              <p:cNvSpPr/>
              <p:nvPr/>
            </p:nvSpPr>
            <p:spPr>
              <a:xfrm>
                <a:off x="7044403" y="4561619"/>
                <a:ext cx="4725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𝑞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403" y="4561619"/>
                <a:ext cx="47250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4"/>
          <p:cNvSpPr/>
          <p:nvPr/>
        </p:nvSpPr>
        <p:spPr>
          <a:xfrm>
            <a:off x="7740282" y="5247613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743049" y="5290485"/>
                <a:ext cx="5196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049" y="5290485"/>
                <a:ext cx="51962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3"/>
              <p:cNvSpPr/>
              <p:nvPr/>
            </p:nvSpPr>
            <p:spPr>
              <a:xfrm>
                <a:off x="7943652" y="6209399"/>
                <a:ext cx="5196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3652" y="6209399"/>
                <a:ext cx="519629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5"/>
              <p:cNvSpPr/>
              <p:nvPr/>
            </p:nvSpPr>
            <p:spPr>
              <a:xfrm>
                <a:off x="7132445" y="6026200"/>
                <a:ext cx="5196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2445" y="6026200"/>
                <a:ext cx="519629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4"/>
          <p:cNvSpPr/>
          <p:nvPr/>
        </p:nvSpPr>
        <p:spPr>
          <a:xfrm>
            <a:off x="8463281" y="5373823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4"/>
          <p:cNvSpPr/>
          <p:nvPr/>
        </p:nvSpPr>
        <p:spPr>
          <a:xfrm>
            <a:off x="7943652" y="6165465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4"/>
          <p:cNvSpPr/>
          <p:nvPr/>
        </p:nvSpPr>
        <p:spPr>
          <a:xfrm>
            <a:off x="7165766" y="5998439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1"/>
              <p:cNvSpPr/>
              <p:nvPr/>
            </p:nvSpPr>
            <p:spPr>
              <a:xfrm>
                <a:off x="8432066" y="5415412"/>
                <a:ext cx="5306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2066" y="5415412"/>
                <a:ext cx="530658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34"/>
          <p:cNvCxnSpPr>
            <a:stCxn id="9" idx="4"/>
          </p:cNvCxnSpPr>
          <p:nvPr/>
        </p:nvCxnSpPr>
        <p:spPr>
          <a:xfrm>
            <a:off x="7228107" y="4974885"/>
            <a:ext cx="1365811" cy="440527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34"/>
          <p:cNvCxnSpPr>
            <a:stCxn id="9" idx="4"/>
            <a:endCxn id="11" idx="1"/>
          </p:cNvCxnSpPr>
          <p:nvPr/>
        </p:nvCxnSpPr>
        <p:spPr>
          <a:xfrm>
            <a:off x="7228107" y="4974885"/>
            <a:ext cx="579130" cy="339683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34"/>
          <p:cNvCxnSpPr>
            <a:stCxn id="9" idx="4"/>
            <a:endCxn id="17" idx="0"/>
          </p:cNvCxnSpPr>
          <p:nvPr/>
        </p:nvCxnSpPr>
        <p:spPr>
          <a:xfrm>
            <a:off x="7228107" y="4974885"/>
            <a:ext cx="166259" cy="102355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34"/>
          <p:cNvCxnSpPr>
            <a:stCxn id="9" idx="4"/>
            <a:endCxn id="16" idx="1"/>
          </p:cNvCxnSpPr>
          <p:nvPr/>
        </p:nvCxnSpPr>
        <p:spPr>
          <a:xfrm>
            <a:off x="7228107" y="4974885"/>
            <a:ext cx="782500" cy="1257535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4"/>
          <p:cNvCxnSpPr>
            <a:stCxn id="11" idx="4"/>
            <a:endCxn id="17" idx="7"/>
          </p:cNvCxnSpPr>
          <p:nvPr/>
        </p:nvCxnSpPr>
        <p:spPr>
          <a:xfrm flipH="1">
            <a:off x="7556011" y="5704813"/>
            <a:ext cx="412871" cy="360581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4"/>
          <p:cNvCxnSpPr>
            <a:stCxn id="11" idx="4"/>
            <a:endCxn id="16" idx="0"/>
          </p:cNvCxnSpPr>
          <p:nvPr/>
        </p:nvCxnSpPr>
        <p:spPr>
          <a:xfrm>
            <a:off x="7968882" y="5704813"/>
            <a:ext cx="203370" cy="46065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34"/>
          <p:cNvCxnSpPr>
            <a:stCxn id="15" idx="3"/>
            <a:endCxn id="17" idx="6"/>
          </p:cNvCxnSpPr>
          <p:nvPr/>
        </p:nvCxnSpPr>
        <p:spPr>
          <a:xfrm flipH="1">
            <a:off x="7622966" y="5764068"/>
            <a:ext cx="907270" cy="462971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34"/>
          <p:cNvCxnSpPr>
            <a:stCxn id="15" idx="3"/>
            <a:endCxn id="16" idx="7"/>
          </p:cNvCxnSpPr>
          <p:nvPr/>
        </p:nvCxnSpPr>
        <p:spPr>
          <a:xfrm flipH="1">
            <a:off x="8333897" y="5764068"/>
            <a:ext cx="196339" cy="46835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34"/>
          <p:cNvCxnSpPr>
            <a:stCxn id="16" idx="2"/>
            <a:endCxn id="17" idx="6"/>
          </p:cNvCxnSpPr>
          <p:nvPr/>
        </p:nvCxnSpPr>
        <p:spPr>
          <a:xfrm flipH="1" flipV="1">
            <a:off x="7622966" y="6227039"/>
            <a:ext cx="320686" cy="167026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8"/>
          <p:cNvSpPr/>
          <p:nvPr/>
        </p:nvSpPr>
        <p:spPr>
          <a:xfrm>
            <a:off x="6335373" y="5260908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17"/>
              <p:cNvSpPr/>
              <p:nvPr/>
            </p:nvSpPr>
            <p:spPr>
              <a:xfrm>
                <a:off x="6103583" y="6232420"/>
                <a:ext cx="5196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583" y="6232420"/>
                <a:ext cx="519629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Oval 10"/>
          <p:cNvSpPr/>
          <p:nvPr/>
        </p:nvSpPr>
        <p:spPr>
          <a:xfrm>
            <a:off x="6089083" y="6183348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10"/>
          <p:cNvSpPr/>
          <p:nvPr/>
        </p:nvSpPr>
        <p:spPr>
          <a:xfrm>
            <a:off x="5541169" y="5306868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17"/>
              <p:cNvSpPr/>
              <p:nvPr/>
            </p:nvSpPr>
            <p:spPr>
              <a:xfrm>
                <a:off x="6329507" y="5314903"/>
                <a:ext cx="5359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9507" y="5314903"/>
                <a:ext cx="535980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17"/>
              <p:cNvSpPr/>
              <p:nvPr/>
            </p:nvSpPr>
            <p:spPr>
              <a:xfrm>
                <a:off x="5527575" y="5348776"/>
                <a:ext cx="5359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575" y="5348776"/>
                <a:ext cx="535980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Connector 34"/>
          <p:cNvCxnSpPr>
            <a:stCxn id="9" idx="4"/>
            <a:endCxn id="51" idx="7"/>
          </p:cNvCxnSpPr>
          <p:nvPr/>
        </p:nvCxnSpPr>
        <p:spPr>
          <a:xfrm flipH="1">
            <a:off x="6725618" y="4974885"/>
            <a:ext cx="502489" cy="35297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34"/>
          <p:cNvCxnSpPr>
            <a:stCxn id="9" idx="4"/>
            <a:endCxn id="54" idx="7"/>
          </p:cNvCxnSpPr>
          <p:nvPr/>
        </p:nvCxnSpPr>
        <p:spPr>
          <a:xfrm flipH="1">
            <a:off x="5931414" y="4974885"/>
            <a:ext cx="1296693" cy="39893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34"/>
          <p:cNvCxnSpPr>
            <a:stCxn id="9" idx="4"/>
            <a:endCxn id="53" idx="7"/>
          </p:cNvCxnSpPr>
          <p:nvPr/>
        </p:nvCxnSpPr>
        <p:spPr>
          <a:xfrm flipH="1">
            <a:off x="6479328" y="4974885"/>
            <a:ext cx="748779" cy="127541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34"/>
          <p:cNvCxnSpPr>
            <a:stCxn id="51" idx="5"/>
            <a:endCxn id="17" idx="1"/>
          </p:cNvCxnSpPr>
          <p:nvPr/>
        </p:nvCxnSpPr>
        <p:spPr>
          <a:xfrm>
            <a:off x="6725618" y="5651153"/>
            <a:ext cx="507103" cy="414241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34"/>
          <p:cNvCxnSpPr>
            <a:stCxn id="53" idx="1"/>
            <a:endCxn id="54" idx="5"/>
          </p:cNvCxnSpPr>
          <p:nvPr/>
        </p:nvCxnSpPr>
        <p:spPr>
          <a:xfrm flipH="1" flipV="1">
            <a:off x="5931414" y="5697113"/>
            <a:ext cx="224624" cy="55319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34"/>
          <p:cNvCxnSpPr>
            <a:stCxn id="53" idx="0"/>
            <a:endCxn id="51" idx="4"/>
          </p:cNvCxnSpPr>
          <p:nvPr/>
        </p:nvCxnSpPr>
        <p:spPr>
          <a:xfrm flipV="1">
            <a:off x="6317683" y="5718108"/>
            <a:ext cx="246290" cy="46524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34"/>
          <p:cNvCxnSpPr>
            <a:stCxn id="54" idx="5"/>
            <a:endCxn id="51" idx="2"/>
          </p:cNvCxnSpPr>
          <p:nvPr/>
        </p:nvCxnSpPr>
        <p:spPr>
          <a:xfrm flipV="1">
            <a:off x="5931414" y="5489508"/>
            <a:ext cx="403959" cy="207605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文字方塊 83"/>
          <p:cNvSpPr txBox="1"/>
          <p:nvPr/>
        </p:nvSpPr>
        <p:spPr>
          <a:xfrm>
            <a:off x="3912911" y="3119588"/>
            <a:ext cx="458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Cluster the term graph </a:t>
            </a:r>
            <a:r>
              <a:rPr lang="en-US" altLang="zh-TW" sz="1600" dirty="0" smtClean="0"/>
              <a:t>(</a:t>
            </a:r>
            <a:r>
              <a:rPr lang="en-US" altLang="zh-TW" sz="1600" b="1" dirty="0" smtClean="0"/>
              <a:t>cluster = sense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cxnSp>
        <p:nvCxnSpPr>
          <p:cNvPr id="86" name="直線單箭頭接點 85"/>
          <p:cNvCxnSpPr>
            <a:stCxn id="84" idx="1"/>
          </p:cNvCxnSpPr>
          <p:nvPr/>
        </p:nvCxnSpPr>
        <p:spPr>
          <a:xfrm flipH="1">
            <a:off x="3275856" y="3304254"/>
            <a:ext cx="637055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7" name="流程圖: 接點 86"/>
          <p:cNvSpPr/>
          <p:nvPr/>
        </p:nvSpPr>
        <p:spPr>
          <a:xfrm>
            <a:off x="5246222" y="5078914"/>
            <a:ext cx="1805301" cy="1612377"/>
          </a:xfrm>
          <a:prstGeom prst="flowChartConnector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1" name="流程圖: 接點 100"/>
          <p:cNvSpPr/>
          <p:nvPr/>
        </p:nvSpPr>
        <p:spPr>
          <a:xfrm>
            <a:off x="7094954" y="5006267"/>
            <a:ext cx="1963294" cy="1773383"/>
          </a:xfrm>
          <a:prstGeom prst="flowChartConnector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39"/>
              <p:cNvSpPr/>
              <p:nvPr/>
            </p:nvSpPr>
            <p:spPr>
              <a:xfrm>
                <a:off x="8284025" y="4653326"/>
                <a:ext cx="565090" cy="4378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Θ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7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025" y="4653326"/>
                <a:ext cx="565090" cy="437877"/>
              </a:xfrm>
              <a:prstGeom prst="rect">
                <a:avLst/>
              </a:prstGeom>
              <a:blipFill rotWithShape="1">
                <a:blip r:embed="rId12"/>
                <a:stretch>
                  <a:fillRect r="-10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39"/>
              <p:cNvSpPr/>
              <p:nvPr/>
            </p:nvSpPr>
            <p:spPr>
              <a:xfrm>
                <a:off x="2882386" y="5229688"/>
                <a:ext cx="596702" cy="4199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Θ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8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386" y="5229688"/>
                <a:ext cx="596702" cy="419987"/>
              </a:xfrm>
              <a:prstGeom prst="rect">
                <a:avLst/>
              </a:prstGeom>
              <a:blipFill rotWithShape="1">
                <a:blip r:embed="rId13"/>
                <a:stretch>
                  <a:fillRect r="-4082" b="-289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30" name="橢圓 5129"/>
          <p:cNvSpPr/>
          <p:nvPr/>
        </p:nvSpPr>
        <p:spPr>
          <a:xfrm>
            <a:off x="1907704" y="4005064"/>
            <a:ext cx="1152128" cy="5126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向下箭號 19"/>
          <p:cNvSpPr/>
          <p:nvPr/>
        </p:nvSpPr>
        <p:spPr>
          <a:xfrm>
            <a:off x="2483768" y="4561619"/>
            <a:ext cx="180763" cy="413266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Oval 8"/>
          <p:cNvSpPr/>
          <p:nvPr/>
        </p:nvSpPr>
        <p:spPr>
          <a:xfrm>
            <a:off x="1680210" y="4982482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17"/>
              <p:cNvSpPr/>
              <p:nvPr/>
            </p:nvSpPr>
            <p:spPr>
              <a:xfrm>
                <a:off x="1332604" y="6078792"/>
                <a:ext cx="5196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604" y="6078792"/>
                <a:ext cx="519629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Oval 10"/>
          <p:cNvSpPr/>
          <p:nvPr/>
        </p:nvSpPr>
        <p:spPr>
          <a:xfrm>
            <a:off x="1363819" y="6084156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10"/>
          <p:cNvSpPr/>
          <p:nvPr/>
        </p:nvSpPr>
        <p:spPr>
          <a:xfrm>
            <a:off x="657184" y="5153240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17"/>
              <p:cNvSpPr/>
              <p:nvPr/>
            </p:nvSpPr>
            <p:spPr>
              <a:xfrm>
                <a:off x="1640820" y="5015107"/>
                <a:ext cx="5359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820" y="5015107"/>
                <a:ext cx="535980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17"/>
              <p:cNvSpPr/>
              <p:nvPr/>
            </p:nvSpPr>
            <p:spPr>
              <a:xfrm>
                <a:off x="643590" y="5195148"/>
                <a:ext cx="5359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90" y="5195148"/>
                <a:ext cx="535980" cy="369332"/>
              </a:xfrm>
              <a:prstGeom prst="rect">
                <a:avLst/>
              </a:prstGeom>
              <a:blipFill rotWithShape="1">
                <a:blip r:embed="rId1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Straight Connector 34"/>
          <p:cNvCxnSpPr>
            <a:stCxn id="60" idx="1"/>
            <a:endCxn id="62" idx="5"/>
          </p:cNvCxnSpPr>
          <p:nvPr/>
        </p:nvCxnSpPr>
        <p:spPr>
          <a:xfrm flipH="1" flipV="1">
            <a:off x="1047429" y="5543485"/>
            <a:ext cx="383345" cy="607626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34"/>
          <p:cNvCxnSpPr>
            <a:stCxn id="60" idx="0"/>
            <a:endCxn id="58" idx="4"/>
          </p:cNvCxnSpPr>
          <p:nvPr/>
        </p:nvCxnSpPr>
        <p:spPr>
          <a:xfrm flipV="1">
            <a:off x="1592419" y="5439682"/>
            <a:ext cx="316391" cy="644474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34"/>
          <p:cNvCxnSpPr>
            <a:stCxn id="62" idx="5"/>
            <a:endCxn id="58" idx="2"/>
          </p:cNvCxnSpPr>
          <p:nvPr/>
        </p:nvCxnSpPr>
        <p:spPr>
          <a:xfrm flipV="1">
            <a:off x="1047429" y="5211082"/>
            <a:ext cx="632781" cy="332403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35"/>
          <p:cNvSpPr txBox="1"/>
          <p:nvPr/>
        </p:nvSpPr>
        <p:spPr>
          <a:xfrm>
            <a:off x="1114384" y="5136897"/>
            <a:ext cx="499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0.25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35"/>
          <p:cNvSpPr txBox="1"/>
          <p:nvPr/>
        </p:nvSpPr>
        <p:spPr>
          <a:xfrm>
            <a:off x="1638356" y="5654075"/>
            <a:ext cx="499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0.55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35"/>
          <p:cNvSpPr txBox="1"/>
          <p:nvPr/>
        </p:nvSpPr>
        <p:spPr>
          <a:xfrm>
            <a:off x="863886" y="5764068"/>
            <a:ext cx="499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0.2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2328505" y="5232507"/>
                <a:ext cx="2981907" cy="13967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600" dirty="0" smtClean="0"/>
                  <a:t>p(w5|    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600" b="0" i="1" smtClean="0">
                            <a:latin typeface="Cambria Math"/>
                          </a:rPr>
                          <m:t>0.25+0.55</m:t>
                        </m:r>
                      </m:num>
                      <m:den>
                        <m:r>
                          <a:rPr lang="en-US" altLang="zh-TW" sz="1600" b="0" i="1" smtClean="0">
                            <a:latin typeface="Cambria Math"/>
                          </a:rPr>
                          <m:t>0.25+0.55+0.2</m:t>
                        </m:r>
                      </m:den>
                    </m:f>
                  </m:oMath>
                </a14:m>
                <a:r>
                  <a:rPr lang="en-US" altLang="zh-TW" sz="1600" dirty="0" smtClean="0"/>
                  <a:t>=0.8</a:t>
                </a:r>
              </a:p>
              <a:p>
                <a:r>
                  <a:rPr lang="en-US" altLang="zh-TW" sz="1600" dirty="0" smtClean="0"/>
                  <a:t>p(w6|    </a:t>
                </a:r>
                <a:r>
                  <a:rPr lang="en-US" altLang="zh-TW" sz="1600" dirty="0"/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600" i="1">
                            <a:latin typeface="Cambria Math"/>
                          </a:rPr>
                          <m:t>0.2+0.55</m:t>
                        </m:r>
                      </m:num>
                      <m:den>
                        <m:r>
                          <a:rPr lang="en-US" altLang="zh-TW" sz="1600" i="1">
                            <a:latin typeface="Cambria Math"/>
                          </a:rPr>
                          <m:t>0.25+0.55+0.2</m:t>
                        </m:r>
                      </m:den>
                    </m:f>
                  </m:oMath>
                </a14:m>
                <a:r>
                  <a:rPr lang="en-US" altLang="zh-TW" sz="1600" dirty="0"/>
                  <a:t>=</a:t>
                </a:r>
                <a:r>
                  <a:rPr lang="en-US" altLang="zh-TW" sz="1600" dirty="0" smtClean="0"/>
                  <a:t>0.75</a:t>
                </a:r>
                <a:endParaRPr lang="zh-TW" altLang="en-US" sz="1600" dirty="0"/>
              </a:p>
              <a:p>
                <a:r>
                  <a:rPr lang="en-US" altLang="zh-TW" sz="1600" dirty="0" smtClean="0"/>
                  <a:t>p(w7|    </a:t>
                </a:r>
                <a:r>
                  <a:rPr lang="en-US" altLang="zh-TW" sz="1600" dirty="0"/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600" i="1">
                            <a:latin typeface="Cambria Math"/>
                          </a:rPr>
                          <m:t>0.2+0</m:t>
                        </m:r>
                        <m:r>
                          <a:rPr lang="en-US" altLang="zh-TW" sz="1600" b="0" i="1" smtClean="0">
                            <a:latin typeface="Cambria Math"/>
                          </a:rPr>
                          <m:t>.2</m:t>
                        </m:r>
                        <m:r>
                          <a:rPr lang="en-US" altLang="zh-TW" sz="16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altLang="zh-TW" sz="1600" i="1">
                            <a:latin typeface="Cambria Math"/>
                          </a:rPr>
                          <m:t>0.25+0.55+0.2</m:t>
                        </m:r>
                      </m:den>
                    </m:f>
                  </m:oMath>
                </a14:m>
                <a:r>
                  <a:rPr lang="en-US" altLang="zh-TW" sz="1600" dirty="0"/>
                  <a:t>=</a:t>
                </a:r>
                <a:r>
                  <a:rPr lang="en-US" altLang="zh-TW" sz="1600" dirty="0" smtClean="0"/>
                  <a:t>0.45</a:t>
                </a:r>
                <a:endParaRPr lang="zh-TW" altLang="en-US" sz="1600" dirty="0"/>
              </a:p>
              <a:p>
                <a:endParaRPr lang="zh-TW" altLang="en-US" sz="1600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8505" y="5232507"/>
                <a:ext cx="2981907" cy="1396729"/>
              </a:xfrm>
              <a:prstGeom prst="rect">
                <a:avLst/>
              </a:prstGeom>
              <a:blipFill rotWithShape="1">
                <a:blip r:embed="rId17"/>
                <a:stretch>
                  <a:fillRect l="-122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39"/>
              <p:cNvSpPr/>
              <p:nvPr/>
            </p:nvSpPr>
            <p:spPr>
              <a:xfrm>
                <a:off x="5163367" y="4805113"/>
                <a:ext cx="596702" cy="4199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Θ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5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367" y="4805113"/>
                <a:ext cx="596702" cy="419987"/>
              </a:xfrm>
              <a:prstGeom prst="rect">
                <a:avLst/>
              </a:prstGeom>
              <a:blipFill rotWithShape="1">
                <a:blip r:embed="rId18"/>
                <a:stretch>
                  <a:fillRect r="-5102" b="-289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39"/>
              <p:cNvSpPr/>
              <p:nvPr/>
            </p:nvSpPr>
            <p:spPr>
              <a:xfrm>
                <a:off x="2882062" y="5592411"/>
                <a:ext cx="596702" cy="4199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Θ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062" y="5592411"/>
                <a:ext cx="596702" cy="419987"/>
              </a:xfrm>
              <a:prstGeom prst="rect">
                <a:avLst/>
              </a:prstGeom>
              <a:blipFill rotWithShape="1">
                <a:blip r:embed="rId19"/>
                <a:stretch>
                  <a:fillRect r="-4082" b="-289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39"/>
              <p:cNvSpPr/>
              <p:nvPr/>
            </p:nvSpPr>
            <p:spPr>
              <a:xfrm>
                <a:off x="2882062" y="5928330"/>
                <a:ext cx="596702" cy="4199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Θ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8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062" y="5928330"/>
                <a:ext cx="596702" cy="419987"/>
              </a:xfrm>
              <a:prstGeom prst="rect">
                <a:avLst/>
              </a:prstGeom>
              <a:blipFill rotWithShape="1">
                <a:blip r:embed="rId20"/>
                <a:stretch>
                  <a:fillRect r="-4082" b="-289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4978836" y="2196258"/>
            <a:ext cx="3983888" cy="923330"/>
          </a:xfrm>
          <a:prstGeom prst="rect">
            <a:avLst/>
          </a:prstGeom>
          <a:blipFill>
            <a:blip r:embed="rId21"/>
            <a:tile tx="0" ty="0" sx="100000" sy="100000" flip="none" algn="tl"/>
          </a:blip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dirty="0"/>
              <a:t>Clustering </a:t>
            </a:r>
            <a:r>
              <a:rPr lang="en-US" altLang="zh-TW" dirty="0" smtClean="0"/>
              <a:t>algorithms:</a:t>
            </a:r>
          </a:p>
          <a:p>
            <a:r>
              <a:rPr lang="en-US" altLang="zh-TW" dirty="0" smtClean="0"/>
              <a:t>Community </a:t>
            </a:r>
            <a:r>
              <a:rPr lang="en-US" altLang="zh-TW" dirty="0"/>
              <a:t>clustering (</a:t>
            </a:r>
            <a:r>
              <a:rPr lang="en-US" altLang="zh-TW" b="1" dirty="0"/>
              <a:t>CC</a:t>
            </a:r>
            <a:r>
              <a:rPr lang="en-US" altLang="zh-TW" dirty="0"/>
              <a:t>) </a:t>
            </a:r>
            <a:endParaRPr lang="en-US" altLang="zh-TW" dirty="0" smtClean="0"/>
          </a:p>
          <a:p>
            <a:r>
              <a:rPr lang="en-US" altLang="zh-TW" dirty="0" smtClean="0"/>
              <a:t>Clustering </a:t>
            </a:r>
            <a:r>
              <a:rPr lang="en-US" altLang="zh-TW" dirty="0"/>
              <a:t>by committee (</a:t>
            </a:r>
            <a:r>
              <a:rPr lang="en-US" altLang="zh-TW" b="1" dirty="0"/>
              <a:t>CBC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5678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/>
      <p:bldP spid="51" grpId="0" animBg="1"/>
      <p:bldP spid="52" grpId="0"/>
      <p:bldP spid="53" grpId="0" animBg="1"/>
      <p:bldP spid="54" grpId="0" animBg="1"/>
      <p:bldP spid="55" grpId="0"/>
      <p:bldP spid="56" grpId="0"/>
      <p:bldP spid="87" grpId="0" animBg="1"/>
      <p:bldP spid="101" grpId="0" animBg="1"/>
      <p:bldP spid="107" grpId="0"/>
      <p:bldP spid="108" grpId="0"/>
      <p:bldP spid="5130" grpId="0" animBg="1"/>
      <p:bldP spid="20" grpId="0" animBg="1"/>
      <p:bldP spid="58" grpId="0" animBg="1"/>
      <p:bldP spid="59" grpId="0"/>
      <p:bldP spid="60" grpId="0" animBg="1"/>
      <p:bldP spid="62" grpId="0" animBg="1"/>
      <p:bldP spid="63" grpId="0"/>
      <p:bldP spid="65" grpId="0"/>
      <p:bldP spid="69" grpId="0"/>
      <p:bldP spid="70" grpId="0"/>
      <p:bldP spid="72" grpId="0"/>
      <p:bldP spid="27" grpId="0"/>
      <p:bldP spid="75" grpId="0"/>
      <p:bldP spid="76" grpId="0"/>
      <p:bldP spid="78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79512" y="6210866"/>
            <a:ext cx="608287" cy="365125"/>
          </a:xfrm>
          <a:ln>
            <a:noFill/>
          </a:ln>
        </p:spPr>
        <p:txBody>
          <a:bodyPr/>
          <a:lstStyle/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t>16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zh-TW" altLang="en-US" dirty="0" smtClean="0"/>
              <a:t> </a:t>
            </a:r>
            <a:r>
              <a:rPr lang="en-US" altLang="zh-TW" sz="4000" b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Interactive Sense Feedback</a:t>
            </a:r>
            <a:endParaRPr lang="en-US" altLang="zh-TW" sz="4000" dirty="0" smtClean="0"/>
          </a:p>
          <a:p>
            <a:pPr marL="0" indent="0" algn="l">
              <a:buNone/>
            </a:pPr>
            <a:r>
              <a:rPr lang="en-US" altLang="zh-TW" sz="43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endParaRPr lang="zh-TW" altLang="en-US" sz="2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3965748294"/>
              </p:ext>
            </p:extLst>
          </p:nvPr>
        </p:nvGraphicFramePr>
        <p:xfrm>
          <a:off x="1043608" y="1397000"/>
          <a:ext cx="7272808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222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投影片編號版面配置區 6"/>
          <p:cNvSpPr txBox="1">
            <a:spLocks/>
          </p:cNvSpPr>
          <p:nvPr/>
        </p:nvSpPr>
        <p:spPr>
          <a:xfrm>
            <a:off x="179512" y="6210866"/>
            <a:ext cx="608287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pPr/>
              <a:t>17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48823" y="404664"/>
            <a:ext cx="815562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altLang="zh-TW" dirty="0" smtClean="0"/>
              <a:t>Label and present the senses to the users</a:t>
            </a:r>
          </a:p>
          <a:p>
            <a:pPr marL="342900" indent="-342900">
              <a:buFont typeface="+mj-lt"/>
              <a:buAutoNum type="arabicPeriod" startAt="3"/>
            </a:pPr>
            <a:endParaRPr lang="en-US" altLang="zh-TW" dirty="0"/>
          </a:p>
          <a:p>
            <a:pPr marL="342900" indent="-342900">
              <a:buFont typeface="+mj-lt"/>
              <a:buAutoNum type="arabicPeriod" startAt="3"/>
            </a:pPr>
            <a:endParaRPr lang="en-US" altLang="zh-TW" dirty="0" smtClean="0"/>
          </a:p>
          <a:p>
            <a:r>
              <a:rPr lang="en-US" altLang="zh-TW" dirty="0" smtClean="0"/>
              <a:t>    </a:t>
            </a:r>
            <a:r>
              <a:rPr lang="zh-TW" altLang="en-US" dirty="0" smtClean="0"/>
              <a:t>─</a:t>
            </a:r>
            <a:r>
              <a:rPr lang="en-US" altLang="zh-TW" dirty="0"/>
              <a:t>using the top </a:t>
            </a:r>
            <a:r>
              <a:rPr lang="en-US" altLang="zh-TW" i="1" dirty="0"/>
              <a:t>k </a:t>
            </a:r>
            <a:r>
              <a:rPr lang="en-US" altLang="zh-TW" dirty="0"/>
              <a:t>terms with the highest </a:t>
            </a:r>
            <a:r>
              <a:rPr lang="en-US" altLang="zh-TW" dirty="0" smtClean="0"/>
              <a:t>probability in </a:t>
            </a:r>
            <a:r>
              <a:rPr lang="en-US" altLang="zh-TW" dirty="0"/>
              <a:t>the </a:t>
            </a:r>
            <a:r>
              <a:rPr lang="en-US" altLang="zh-TW" dirty="0" smtClean="0"/>
              <a:t>sense  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language model</a:t>
            </a:r>
          </a:p>
          <a:p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─</a:t>
            </a:r>
            <a:r>
              <a:rPr lang="en-US" altLang="zh-TW" dirty="0"/>
              <a:t>selecting a small </a:t>
            </a:r>
            <a:r>
              <a:rPr lang="en-US" altLang="zh-TW" dirty="0" smtClean="0"/>
              <a:t>number of </a:t>
            </a:r>
            <a:r>
              <a:rPr lang="en-US" altLang="zh-TW" dirty="0"/>
              <a:t>the most representative terms from 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  the </a:t>
            </a:r>
            <a:r>
              <a:rPr lang="en-US" altLang="zh-TW" dirty="0"/>
              <a:t>sense </a:t>
            </a:r>
            <a:r>
              <a:rPr lang="en-US" altLang="zh-TW" dirty="0" smtClean="0"/>
              <a:t>language model </a:t>
            </a:r>
            <a:r>
              <a:rPr lang="en-US" altLang="zh-TW" dirty="0"/>
              <a:t>as a sense </a:t>
            </a:r>
            <a:r>
              <a:rPr lang="en-US" altLang="zh-TW" dirty="0" smtClean="0"/>
              <a:t>label</a:t>
            </a:r>
          </a:p>
          <a:p>
            <a:pPr marL="342900" indent="-342900">
              <a:buFont typeface="+mj-lt"/>
              <a:buAutoNum type="arabicPeriod" startAt="3"/>
            </a:pPr>
            <a:endParaRPr lang="en-US" altLang="zh-TW" dirty="0" smtClean="0"/>
          </a:p>
          <a:p>
            <a:pPr marL="342900" indent="-342900">
              <a:buFont typeface="+mj-lt"/>
              <a:buAutoNum type="arabicPeriod" startAt="3"/>
            </a:pPr>
            <a:endParaRPr lang="en-US" altLang="zh-TW" dirty="0"/>
          </a:p>
          <a:p>
            <a:pPr marL="342900" indent="-342900">
              <a:buFont typeface="+mj-lt"/>
              <a:buAutoNum type="arabicPeriod" startAt="3"/>
            </a:pPr>
            <a:endParaRPr lang="en-US" altLang="zh-TW" dirty="0" smtClean="0"/>
          </a:p>
          <a:p>
            <a:pPr marL="342900" indent="-342900">
              <a:buFont typeface="+mj-lt"/>
              <a:buAutoNum type="arabicPeriod" startAt="3"/>
            </a:pPr>
            <a:endParaRPr lang="en-US" altLang="zh-TW" dirty="0"/>
          </a:p>
          <a:p>
            <a:pPr marL="342900" indent="-342900">
              <a:buFont typeface="+mj-lt"/>
              <a:buAutoNum type="arabicPeriod" startAt="3"/>
            </a:pPr>
            <a:endParaRPr lang="en-US" altLang="zh-TW" dirty="0" smtClean="0"/>
          </a:p>
          <a:p>
            <a:pPr marL="342900" indent="-342900">
              <a:buFont typeface="+mj-lt"/>
              <a:buAutoNum type="arabicPeriod" startAt="3"/>
            </a:pPr>
            <a:endParaRPr lang="en-US" altLang="zh-TW" dirty="0"/>
          </a:p>
          <a:p>
            <a:pPr marL="342900" indent="-342900">
              <a:buFont typeface="+mj-lt"/>
              <a:buAutoNum type="arabicPeriod" startAt="3"/>
            </a:pPr>
            <a:endParaRPr lang="en-US" altLang="zh-TW" dirty="0" smtClean="0"/>
          </a:p>
          <a:p>
            <a:pPr marL="342900" indent="-342900">
              <a:buFont typeface="+mj-lt"/>
              <a:buAutoNum type="arabicPeriod" startAt="3"/>
            </a:pPr>
            <a:endParaRPr lang="en-US" altLang="zh-TW" dirty="0"/>
          </a:p>
          <a:p>
            <a:pPr marL="342900" indent="-342900">
              <a:buFont typeface="+mj-lt"/>
              <a:buAutoNum type="arabicPeriod" startAt="3"/>
            </a:pPr>
            <a:endParaRPr lang="en-US" altLang="zh-TW" dirty="0" smtClean="0"/>
          </a:p>
          <a:p>
            <a:pPr marL="342900" indent="-342900">
              <a:buFont typeface="+mj-lt"/>
              <a:buAutoNum type="arabicPeriod" startAt="3"/>
            </a:pPr>
            <a:endParaRPr lang="en-US" altLang="zh-TW" dirty="0"/>
          </a:p>
          <a:p>
            <a:pPr marL="342900" indent="-342900">
              <a:buFont typeface="+mj-lt"/>
              <a:buAutoNum type="arabicPeriod" startAt="3"/>
            </a:pPr>
            <a:endParaRPr lang="en-US" altLang="zh-TW" dirty="0" smtClean="0"/>
          </a:p>
          <a:p>
            <a:pPr marL="342900" indent="-342900">
              <a:buFont typeface="+mj-lt"/>
              <a:buAutoNum type="arabicPeriod" startAt="3"/>
            </a:pPr>
            <a:endParaRPr lang="en-US" altLang="zh-TW" dirty="0" smtClean="0"/>
          </a:p>
          <a:p>
            <a:pPr marL="342900" indent="-342900">
              <a:buFont typeface="+mj-lt"/>
              <a:buAutoNum type="arabicPeriod" startAt="3"/>
            </a:pPr>
            <a:endParaRPr lang="en-US" altLang="zh-TW" dirty="0" smtClean="0"/>
          </a:p>
        </p:txBody>
      </p:sp>
      <p:sp>
        <p:nvSpPr>
          <p:cNvPr id="4" name="矩形 3"/>
          <p:cNvSpPr/>
          <p:nvPr/>
        </p:nvSpPr>
        <p:spPr>
          <a:xfrm>
            <a:off x="787799" y="877362"/>
            <a:ext cx="2600392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TW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Sense Presentation 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20114"/>
            <a:ext cx="4809475" cy="2828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3"/>
          <p:cNvSpPr/>
          <p:nvPr/>
        </p:nvSpPr>
        <p:spPr>
          <a:xfrm>
            <a:off x="5101753" y="2835808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4"/>
          <p:cNvSpPr/>
          <p:nvPr/>
        </p:nvSpPr>
        <p:spPr>
          <a:xfrm>
            <a:off x="8182978" y="4101848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5"/>
          <p:cNvSpPr/>
          <p:nvPr/>
        </p:nvSpPr>
        <p:spPr>
          <a:xfrm>
            <a:off x="5080518" y="5468068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6"/>
          <p:cNvSpPr/>
          <p:nvPr/>
        </p:nvSpPr>
        <p:spPr>
          <a:xfrm>
            <a:off x="6564793" y="4758288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7"/>
          <p:cNvCxnSpPr>
            <a:stCxn id="8" idx="7"/>
            <a:endCxn id="9" idx="2"/>
          </p:cNvCxnSpPr>
          <p:nvPr/>
        </p:nvCxnSpPr>
        <p:spPr>
          <a:xfrm flipV="1">
            <a:off x="5470763" y="4986888"/>
            <a:ext cx="1094030" cy="54813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8"/>
          <p:cNvCxnSpPr>
            <a:stCxn id="9" idx="7"/>
            <a:endCxn id="7" idx="3"/>
          </p:cNvCxnSpPr>
          <p:nvPr/>
        </p:nvCxnSpPr>
        <p:spPr>
          <a:xfrm flipV="1">
            <a:off x="6955038" y="4492093"/>
            <a:ext cx="1294895" cy="3331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9"/>
          <p:cNvCxnSpPr>
            <a:stCxn id="6" idx="5"/>
            <a:endCxn id="7" idx="1"/>
          </p:cNvCxnSpPr>
          <p:nvPr/>
        </p:nvCxnSpPr>
        <p:spPr>
          <a:xfrm>
            <a:off x="5491998" y="3226053"/>
            <a:ext cx="2757935" cy="9427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0"/>
          <p:cNvCxnSpPr>
            <a:stCxn id="6" idx="4"/>
            <a:endCxn id="9" idx="1"/>
          </p:cNvCxnSpPr>
          <p:nvPr/>
        </p:nvCxnSpPr>
        <p:spPr>
          <a:xfrm>
            <a:off x="5330353" y="3293008"/>
            <a:ext cx="1301395" cy="153223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598986" y="2344556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23"/>
          <p:cNvCxnSpPr>
            <a:stCxn id="6" idx="7"/>
            <a:endCxn id="14" idx="2"/>
          </p:cNvCxnSpPr>
          <p:nvPr/>
        </p:nvCxnSpPr>
        <p:spPr>
          <a:xfrm flipV="1">
            <a:off x="5491998" y="2573156"/>
            <a:ext cx="1106988" cy="3296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28"/>
          <p:cNvSpPr/>
          <p:nvPr/>
        </p:nvSpPr>
        <p:spPr>
          <a:xfrm>
            <a:off x="8277668" y="2573156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30"/>
          <p:cNvCxnSpPr>
            <a:stCxn id="14" idx="6"/>
            <a:endCxn id="16" idx="1"/>
          </p:cNvCxnSpPr>
          <p:nvPr/>
        </p:nvCxnSpPr>
        <p:spPr>
          <a:xfrm>
            <a:off x="7056186" y="2573156"/>
            <a:ext cx="1288437" cy="6695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64"/>
          <p:cNvCxnSpPr>
            <a:stCxn id="16" idx="4"/>
            <a:endCxn id="7" idx="0"/>
          </p:cNvCxnSpPr>
          <p:nvPr/>
        </p:nvCxnSpPr>
        <p:spPr>
          <a:xfrm flipH="1">
            <a:off x="8411578" y="3030356"/>
            <a:ext cx="94690" cy="10714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70"/>
          <p:cNvSpPr/>
          <p:nvPr/>
        </p:nvSpPr>
        <p:spPr>
          <a:xfrm>
            <a:off x="8308148" y="5648708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77"/>
          <p:cNvCxnSpPr>
            <a:stCxn id="9" idx="5"/>
            <a:endCxn id="19" idx="1"/>
          </p:cNvCxnSpPr>
          <p:nvPr/>
        </p:nvCxnSpPr>
        <p:spPr>
          <a:xfrm>
            <a:off x="6955038" y="5148533"/>
            <a:ext cx="1420065" cy="5671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00"/>
          <p:cNvSpPr txBox="1"/>
          <p:nvPr/>
        </p:nvSpPr>
        <p:spPr>
          <a:xfrm>
            <a:off x="6610921" y="523050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" name="TextBox 31"/>
          <p:cNvSpPr txBox="1"/>
          <p:nvPr/>
        </p:nvSpPr>
        <p:spPr>
          <a:xfrm>
            <a:off x="5845123" y="5255400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0.01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32"/>
          <p:cNvSpPr txBox="1"/>
          <p:nvPr/>
        </p:nvSpPr>
        <p:spPr>
          <a:xfrm>
            <a:off x="5040919" y="5520396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0.01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33"/>
          <p:cNvSpPr txBox="1"/>
          <p:nvPr/>
        </p:nvSpPr>
        <p:spPr>
          <a:xfrm>
            <a:off x="7126455" y="5396132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0.02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34"/>
          <p:cNvSpPr txBox="1"/>
          <p:nvPr/>
        </p:nvSpPr>
        <p:spPr>
          <a:xfrm>
            <a:off x="8269455" y="5695314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0.02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35"/>
          <p:cNvSpPr txBox="1"/>
          <p:nvPr/>
        </p:nvSpPr>
        <p:spPr>
          <a:xfrm>
            <a:off x="5410200" y="4004846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0.05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7597723" y="4648200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0.03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6530923" y="4800600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0.11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38"/>
          <p:cNvSpPr txBox="1"/>
          <p:nvPr/>
        </p:nvSpPr>
        <p:spPr>
          <a:xfrm>
            <a:off x="6607123" y="3733800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0.02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39"/>
          <p:cNvSpPr txBox="1"/>
          <p:nvPr/>
        </p:nvSpPr>
        <p:spPr>
          <a:xfrm>
            <a:off x="5742486" y="2666531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0.03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40"/>
          <p:cNvSpPr txBox="1"/>
          <p:nvPr/>
        </p:nvSpPr>
        <p:spPr>
          <a:xfrm>
            <a:off x="7521523" y="2666676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0.01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41"/>
          <p:cNvSpPr txBox="1"/>
          <p:nvPr/>
        </p:nvSpPr>
        <p:spPr>
          <a:xfrm>
            <a:off x="8512123" y="3319046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0.01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42"/>
          <p:cNvSpPr txBox="1"/>
          <p:nvPr/>
        </p:nvSpPr>
        <p:spPr>
          <a:xfrm>
            <a:off x="5087256" y="2866572"/>
            <a:ext cx="500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0.1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43"/>
          <p:cNvSpPr txBox="1"/>
          <p:nvPr/>
        </p:nvSpPr>
        <p:spPr>
          <a:xfrm>
            <a:off x="6572793" y="2437356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0.04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44"/>
          <p:cNvSpPr txBox="1"/>
          <p:nvPr/>
        </p:nvSpPr>
        <p:spPr>
          <a:xfrm>
            <a:off x="8232721" y="2615102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0.02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45"/>
          <p:cNvSpPr txBox="1"/>
          <p:nvPr/>
        </p:nvSpPr>
        <p:spPr>
          <a:xfrm>
            <a:off x="8131123" y="4142732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0.06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47"/>
          <p:cNvSpPr txBox="1"/>
          <p:nvPr/>
        </p:nvSpPr>
        <p:spPr>
          <a:xfrm>
            <a:off x="83820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8" name="TextBox 48"/>
          <p:cNvSpPr txBox="1"/>
          <p:nvPr/>
        </p:nvSpPr>
        <p:spPr>
          <a:xfrm>
            <a:off x="6680681" y="2784451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0" name="TextBox 49"/>
          <p:cNvSpPr txBox="1"/>
          <p:nvPr/>
        </p:nvSpPr>
        <p:spPr>
          <a:xfrm>
            <a:off x="8458200" y="2209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50"/>
          <p:cNvSpPr txBox="1"/>
          <p:nvPr/>
        </p:nvSpPr>
        <p:spPr>
          <a:xfrm>
            <a:off x="8396514" y="61384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3" name="TextBox 51"/>
          <p:cNvSpPr txBox="1"/>
          <p:nvPr/>
        </p:nvSpPr>
        <p:spPr>
          <a:xfrm>
            <a:off x="5148942" y="595811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17"/>
          <p:cNvSpPr txBox="1"/>
          <p:nvPr/>
        </p:nvSpPr>
        <p:spPr>
          <a:xfrm>
            <a:off x="5845124" y="6296668"/>
            <a:ext cx="948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Label: </a:t>
            </a:r>
            <a:endParaRPr lang="en-US" dirty="0"/>
          </a:p>
        </p:txBody>
      </p:sp>
      <p:sp>
        <p:nvSpPr>
          <p:cNvPr id="47" name="TextBox 52"/>
          <p:cNvSpPr txBox="1"/>
          <p:nvPr/>
        </p:nvSpPr>
        <p:spPr>
          <a:xfrm>
            <a:off x="6890658" y="630536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8" name="TextBox 53"/>
          <p:cNvSpPr txBox="1"/>
          <p:nvPr/>
        </p:nvSpPr>
        <p:spPr>
          <a:xfrm>
            <a:off x="6629400" y="6305360"/>
            <a:ext cx="325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6"/>
          <p:cNvSpPr txBox="1"/>
          <p:nvPr/>
        </p:nvSpPr>
        <p:spPr>
          <a:xfrm>
            <a:off x="5101753" y="3242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弧形向右箭號 50"/>
          <p:cNvSpPr/>
          <p:nvPr/>
        </p:nvSpPr>
        <p:spPr>
          <a:xfrm>
            <a:off x="448823" y="2344556"/>
            <a:ext cx="338976" cy="475558"/>
          </a:xfrm>
          <a:prstGeom prst="curvedRightArrow">
            <a:avLst/>
          </a:prstGeom>
          <a:ln>
            <a:solidFill>
              <a:srgbClr val="00B05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73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21" grpId="0"/>
      <p:bldP spid="23" grpId="0"/>
      <p:bldP spid="25" grpId="0"/>
      <p:bldP spid="28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2" grpId="0"/>
      <p:bldP spid="43" grpId="0"/>
      <p:bldP spid="47" grpId="0"/>
      <p:bldP spid="48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79512" y="6210866"/>
            <a:ext cx="608287" cy="365125"/>
          </a:xfrm>
          <a:ln>
            <a:noFill/>
          </a:ln>
        </p:spPr>
        <p:txBody>
          <a:bodyPr/>
          <a:lstStyle/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t>18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zh-TW" altLang="en-US" dirty="0" smtClean="0"/>
              <a:t> </a:t>
            </a:r>
            <a:r>
              <a:rPr lang="en-US" altLang="zh-TW" sz="4000" b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Interactive Sense Feedback</a:t>
            </a:r>
            <a:endParaRPr lang="en-US" altLang="zh-TW" sz="4000" dirty="0" smtClean="0"/>
          </a:p>
          <a:p>
            <a:pPr marL="0" indent="0" algn="l">
              <a:buNone/>
            </a:pPr>
            <a:r>
              <a:rPr lang="en-US" altLang="zh-TW" sz="43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endParaRPr lang="zh-TW" altLang="en-US" sz="2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2935893087"/>
              </p:ext>
            </p:extLst>
          </p:nvPr>
        </p:nvGraphicFramePr>
        <p:xfrm>
          <a:off x="1043608" y="1397000"/>
          <a:ext cx="7272808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075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 txBox="1">
            <a:spLocks/>
          </p:cNvSpPr>
          <p:nvPr/>
        </p:nvSpPr>
        <p:spPr>
          <a:xfrm>
            <a:off x="179512" y="6210866"/>
            <a:ext cx="608287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pPr/>
              <a:t>19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矩形 2"/>
          <p:cNvSpPr/>
          <p:nvPr/>
        </p:nvSpPr>
        <p:spPr>
          <a:xfrm>
            <a:off x="483655" y="188640"/>
            <a:ext cx="81556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US" altLang="zh-TW" dirty="0" smtClean="0"/>
              <a:t>Update the query Language Model using user feedback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43"/>
              <p:cNvSpPr/>
              <p:nvPr/>
            </p:nvSpPr>
            <p:spPr>
              <a:xfrm>
                <a:off x="822631" y="692696"/>
                <a:ext cx="4436599" cy="4527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Θ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𝛼</m:t>
                      </m:r>
                      <m:r>
                        <a:rPr lang="en-US" i="1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Θ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1−</m:t>
                          </m:r>
                          <m:r>
                            <a:rPr lang="en-US" i="1">
                              <a:latin typeface="Cambria Math"/>
                            </a:rPr>
                            <m:t>𝛼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𝑝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𝑤</m:t>
                      </m:r>
                      <m:r>
                        <a:rPr lang="en-US" i="1">
                          <a:latin typeface="Cambria Math"/>
                        </a:rPr>
                        <m:t>|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Θ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  <m:sub/>
                          </m:sSub>
                        </m:sup>
                      </m:sSubSup>
                      <m:r>
                        <a:rPr lang="en-US" i="1">
                          <a:latin typeface="Cambria Math"/>
                        </a:rPr>
                        <m:t>)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631" y="692696"/>
                <a:ext cx="4436599" cy="452753"/>
              </a:xfrm>
              <a:prstGeom prst="rect">
                <a:avLst/>
              </a:prstGeom>
              <a:blipFill rotWithShape="1">
                <a:blip r:embed="rId2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3957666"/>
                  </p:ext>
                </p:extLst>
              </p:nvPr>
            </p:nvGraphicFramePr>
            <p:xfrm>
              <a:off x="2917827" y="1269707"/>
              <a:ext cx="6096000" cy="2612009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tableStyleId>{5C22544A-7EE6-4342-B048-85BDC9FD1C3A}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Sense 1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Sense 2</a:t>
                          </a:r>
                          <a:endParaRPr lang="zh-TW" altLang="en-US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word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p(word|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altLang="zh-TW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>
                                      <a:latin typeface="Cambria Math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/>
                                    </a:rPr>
                                    <m:t>𝑞</m:t>
                                  </m:r>
                                </m:sub>
                                <m:sup>
                                  <m:r>
                                    <a:rPr lang="en-US" altLang="zh-TW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altLang="zh-TW" dirty="0" smtClean="0"/>
                            <a:t>)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word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p(word|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altLang="zh-TW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>
                                      <a:latin typeface="Cambria Math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/>
                                    </a:rPr>
                                    <m:t>𝑞</m:t>
                                  </m:r>
                                </m:sub>
                                <m:sup>
                                  <m:r>
                                    <a:rPr lang="en-US" altLang="zh-TW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altLang="zh-TW" dirty="0" smtClean="0"/>
                            <a:t>)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Budget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mtClean="0"/>
                            <a:t>0.05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technology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0.187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err="1" smtClean="0"/>
                            <a:t>Senat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0.049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research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0.15625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Fiscal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0.0485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advance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0.15625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Cut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0.0421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new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err="1" smtClean="0"/>
                            <a:t>chenei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0.0391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make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3957666"/>
                  </p:ext>
                </p:extLst>
              </p:nvPr>
            </p:nvGraphicFramePr>
            <p:xfrm>
              <a:off x="2917827" y="1269707"/>
              <a:ext cx="6096000" cy="2612009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tableStyleId>{5C22544A-7EE6-4342-B048-85BDC9FD1C3A}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Sense 1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Sense 2</a:t>
                          </a:r>
                          <a:endParaRPr lang="zh-TW" altLang="en-US" b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</a:tr>
                  <a:tr h="3869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word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3600" t="-104762" r="-203200" b="-5079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word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3600" t="-104762" r="-3200" b="-507937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Budget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mtClean="0"/>
                            <a:t>0.05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technology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0.187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err="1" smtClean="0"/>
                            <a:t>Senat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0.049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research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0.15625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Fiscal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0.0485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advance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0.15625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Cut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0.0421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new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err="1" smtClean="0"/>
                            <a:t>chenei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0.0391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make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0.06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843175" y="1269707"/>
                <a:ext cx="11582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If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</a:rPr>
                      <m:t>𝛼</m:t>
                    </m:r>
                  </m:oMath>
                </a14:m>
                <a:r>
                  <a:rPr lang="en-US" altLang="zh-TW" dirty="0" smtClean="0"/>
                  <a:t>=0.9</a:t>
                </a:r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175" y="1269707"/>
                <a:ext cx="1158266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4211" t="-8197" r="-4211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字方塊 8"/>
          <p:cNvSpPr txBox="1"/>
          <p:nvPr/>
        </p:nvSpPr>
        <p:spPr>
          <a:xfrm>
            <a:off x="2447968" y="201824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w1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2441308" y="2396009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w2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2443379" y="2734547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w3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2447968" y="3103879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w4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2441307" y="3473211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w5</a:t>
            </a:r>
          </a:p>
        </p:txBody>
      </p:sp>
      <p:sp>
        <p:nvSpPr>
          <p:cNvPr id="14" name="橢圓 13"/>
          <p:cNvSpPr/>
          <p:nvPr/>
        </p:nvSpPr>
        <p:spPr>
          <a:xfrm>
            <a:off x="3040930" y="2765341"/>
            <a:ext cx="2827214" cy="338538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270318" y="4735496"/>
                <a:ext cx="5509393" cy="7297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p(Fiscal|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TW">
                            <a:latin typeface="Cambria Math"/>
                          </a:rPr>
                          <m:t>Θ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𝑞</m:t>
                        </m:r>
                      </m:sub>
                      <m:sup>
                        <m:r>
                          <a:rPr lang="en-US" altLang="zh-TW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altLang="zh-TW" dirty="0" smtClean="0"/>
                  <a:t>)=0.9*0.0485+(1-0.9)*</a:t>
                </a:r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</a:rPr>
                      <m:t>𝑝</m:t>
                    </m:r>
                    <m:r>
                      <a:rPr lang="en-US" altLang="zh-TW" i="1">
                        <a:latin typeface="Cambria Math"/>
                      </a:rPr>
                      <m:t>(</m:t>
                    </m:r>
                    <m:r>
                      <a:rPr lang="en-US" altLang="zh-TW" i="1">
                        <a:latin typeface="Cambria Math"/>
                      </a:rPr>
                      <m:t>𝑤</m:t>
                    </m:r>
                    <m:r>
                      <a:rPr lang="en-US" altLang="zh-TW" i="1">
                        <a:latin typeface="Cambria Math"/>
                      </a:rPr>
                      <m:t>|</m:t>
                    </m:r>
                    <m:sSubSup>
                      <m:sSubSupPr>
                        <m:ctrlPr>
                          <a:rPr lang="en-US" altLang="zh-TW" i="1"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>
                                <a:latin typeface="Cambria Math"/>
                              </a:rPr>
                              <m:t>Θ</m:t>
                            </m:r>
                          </m:e>
                        </m:acc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𝑞𝑖</m:t>
                        </m:r>
                      </m:sub>
                      <m:sup>
                        <m:sSub>
                          <m:sSub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𝑠</m:t>
                            </m:r>
                          </m:e>
                          <m:sub/>
                        </m:sSub>
                      </m:sup>
                    </m:sSubSup>
                    <m:r>
                      <a:rPr lang="en-US" altLang="zh-TW" i="1">
                        <a:latin typeface="Cambria Math"/>
                      </a:rPr>
                      <m:t>) </m:t>
                    </m:r>
                  </m:oMath>
                </a14:m>
                <a:r>
                  <a:rPr lang="zh-TW" altLang="en-US" dirty="0" smtClean="0"/>
                  <a:t>  </a:t>
                </a:r>
                <a:endParaRPr lang="en-US" altLang="zh-TW" dirty="0" smtClean="0"/>
              </a:p>
              <a:p>
                <a:r>
                  <a:rPr lang="en-US" altLang="zh-TW" dirty="0"/>
                  <a:t> </a:t>
                </a:r>
                <a:r>
                  <a:rPr lang="en-US" altLang="zh-TW" dirty="0" smtClean="0"/>
                  <a:t>                =</a:t>
                </a:r>
                <a:r>
                  <a:rPr lang="zh-TW" altLang="en-US" b="1" dirty="0"/>
                  <a:t> </a:t>
                </a:r>
                <a:r>
                  <a:rPr lang="en-US" altLang="zh-TW" b="1" dirty="0" smtClean="0"/>
                  <a:t>0.04915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18" y="4735496"/>
                <a:ext cx="5509393" cy="729752"/>
              </a:xfrm>
              <a:prstGeom prst="rect">
                <a:avLst/>
              </a:prstGeom>
              <a:blipFill rotWithShape="1">
                <a:blip r:embed="rId5"/>
                <a:stretch>
                  <a:fillRect l="-885" t="-833" b="-12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線單箭頭接點 16"/>
          <p:cNvCxnSpPr/>
          <p:nvPr/>
        </p:nvCxnSpPr>
        <p:spPr>
          <a:xfrm flipH="1">
            <a:off x="4341804" y="5164314"/>
            <a:ext cx="439325" cy="53571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4454537" y="4744784"/>
            <a:ext cx="1040962" cy="4527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3714061" y="5708479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0.055</a:t>
            </a:r>
            <a:endParaRPr lang="zh-TW" altLang="en-US" dirty="0"/>
          </a:p>
        </p:txBody>
      </p:sp>
      <p:pic>
        <p:nvPicPr>
          <p:cNvPr id="1026" name="Picture 2" descr="C:\Users\Asus\AppData\Local\Microsoft\Windows\Temporary Internet Files\Content.IE5\Y35RL2X6\MC90044200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14" y="2013093"/>
            <a:ext cx="1721387" cy="1721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矩形 19"/>
          <p:cNvSpPr/>
          <p:nvPr/>
        </p:nvSpPr>
        <p:spPr>
          <a:xfrm>
            <a:off x="561614" y="3657877"/>
            <a:ext cx="1721387" cy="458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Select “Fiscal”</a:t>
            </a:r>
            <a:endParaRPr lang="zh-TW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367581" y="1885991"/>
            <a:ext cx="74892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16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User</a:t>
            </a:r>
            <a:endParaRPr lang="zh-TW" altLang="en-US" sz="16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表格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0827283"/>
                  </p:ext>
                </p:extLst>
              </p:nvPr>
            </p:nvGraphicFramePr>
            <p:xfrm>
              <a:off x="5940152" y="4116422"/>
              <a:ext cx="3048000" cy="2612009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tableStyleId>{5C22544A-7EE6-4342-B048-85BDC9FD1C3A}</a:tableStyleId>
                  </a:tblPr>
                  <a:tblGrid>
                    <a:gridCol w="1524000"/>
                    <a:gridCol w="1524000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Sense 1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word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p(word|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altLang="zh-TW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>
                                      <a:latin typeface="Cambria Math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/>
                                    </a:rPr>
                                    <m:t>𝑞</m:t>
                                  </m:r>
                                </m:sub>
                                <m:sup>
                                  <m:r>
                                    <a:rPr lang="en-US" altLang="zh-TW" i="1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altLang="zh-TW" dirty="0" smtClean="0"/>
                            <a:t>)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Budget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mtClean="0"/>
                            <a:t>0.05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Fiscal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0.04915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err="1" smtClean="0"/>
                            <a:t>Senat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0.049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Cut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0.0421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err="1" smtClean="0"/>
                            <a:t>chenei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0.0391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表格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0827283"/>
                  </p:ext>
                </p:extLst>
              </p:nvPr>
            </p:nvGraphicFramePr>
            <p:xfrm>
              <a:off x="5940152" y="4116422"/>
              <a:ext cx="3048000" cy="2612009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tableStyleId>{5C22544A-7EE6-4342-B048-85BDC9FD1C3A}</a:tableStyleId>
                  </a:tblPr>
                  <a:tblGrid>
                    <a:gridCol w="1524000"/>
                    <a:gridCol w="1524000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smtClean="0">
                              <a:solidFill>
                                <a:schemeClr val="tx1"/>
                              </a:solidFill>
                            </a:rPr>
                            <a:t>Sense 1</a:t>
                          </a:r>
                          <a:endParaRPr lang="zh-TW" alt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TW" altLang="en-US"/>
                        </a:p>
                      </a:txBody>
                      <a:tcPr/>
                    </a:tc>
                  </a:tr>
                  <a:tr h="3869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word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7"/>
                          <a:stretch>
                            <a:fillRect l="-103200" t="-104762" r="-3600" b="-507937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Budget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mtClean="0"/>
                            <a:t>0.05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Fiscal</a:t>
                          </a:r>
                          <a:endParaRPr lang="zh-TW" alt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0.04915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err="1" smtClean="0"/>
                            <a:t>Senat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0.049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Cut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0.0421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err="1" smtClean="0"/>
                            <a:t>chenei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/>
                            <a:t>0.0391</a:t>
                          </a:r>
                          <a:endParaRPr lang="zh-TW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5" name="向上箭號 24"/>
          <p:cNvSpPr/>
          <p:nvPr/>
        </p:nvSpPr>
        <p:spPr>
          <a:xfrm>
            <a:off x="7164288" y="5295462"/>
            <a:ext cx="216024" cy="195852"/>
          </a:xfrm>
          <a:prstGeom prst="upArrow">
            <a:avLst/>
          </a:prstGeom>
          <a:solidFill>
            <a:srgbClr val="FF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上箭號 26"/>
          <p:cNvSpPr/>
          <p:nvPr/>
        </p:nvSpPr>
        <p:spPr>
          <a:xfrm flipV="1">
            <a:off x="7164288" y="5727030"/>
            <a:ext cx="216024" cy="194400"/>
          </a:xfrm>
          <a:prstGeom prst="upArrow">
            <a:avLst/>
          </a:prstGeom>
          <a:solidFill>
            <a:srgbClr val="FF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115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8" grpId="0" animBg="1"/>
      <p:bldP spid="19" grpId="0"/>
      <p:bldP spid="20" grpId="0" animBg="1"/>
      <p:bldP spid="25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79512" y="6210866"/>
            <a:ext cx="608287" cy="365125"/>
          </a:xfrm>
          <a:ln>
            <a:noFill/>
          </a:ln>
        </p:spPr>
        <p:txBody>
          <a:bodyPr/>
          <a:lstStyle/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t>2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7584" y="1340768"/>
            <a:ext cx="7783016" cy="4689588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800" dirty="0" smtClean="0"/>
              <a:t>Introduction</a:t>
            </a:r>
          </a:p>
          <a:p>
            <a:pPr lvl="1" indent="-342900"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600" dirty="0" smtClean="0"/>
              <a:t>Query Ambiguity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800" dirty="0" smtClean="0"/>
              <a:t>Interactive Sense Feedback</a:t>
            </a:r>
          </a:p>
          <a:p>
            <a:pPr lvl="1"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600" dirty="0" smtClean="0"/>
              <a:t>Sense Detection</a:t>
            </a:r>
          </a:p>
          <a:p>
            <a:pPr lvl="1"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600" dirty="0" smtClean="0"/>
              <a:t>Sense Presentation  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800" dirty="0" smtClean="0"/>
              <a:t>Experiments</a:t>
            </a:r>
          </a:p>
          <a:p>
            <a:pPr lvl="1"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800" dirty="0" smtClean="0"/>
              <a:t>Upper-bound performance</a:t>
            </a:r>
          </a:p>
          <a:p>
            <a:pPr lvl="1"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800" dirty="0" smtClean="0"/>
              <a:t>User study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2800" dirty="0" smtClean="0"/>
              <a:t>Conclusion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marL="0" indent="0" algn="l">
              <a:buNone/>
            </a:pPr>
            <a:r>
              <a:rPr lang="zh-TW" altLang="en-US" dirty="0" smtClean="0"/>
              <a:t>     </a:t>
            </a:r>
            <a:r>
              <a:rPr lang="en-US" altLang="zh-TW" sz="43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endParaRPr lang="zh-TW" altLang="en-US" sz="43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541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 txBox="1">
            <a:spLocks/>
          </p:cNvSpPr>
          <p:nvPr/>
        </p:nvSpPr>
        <p:spPr>
          <a:xfrm>
            <a:off x="179512" y="6210866"/>
            <a:ext cx="608287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pPr/>
              <a:t>20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1927" y="404664"/>
            <a:ext cx="8206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zh-TW" dirty="0" smtClean="0"/>
              <a:t>KL-divergence retrieval model</a:t>
            </a:r>
            <a:endParaRPr lang="en-US" altLang="zh-TW" b="1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3714750" cy="571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859144" y="1757904"/>
            <a:ext cx="78822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dirty="0" smtClean="0"/>
              <a:t>θ</a:t>
            </a:r>
            <a:r>
              <a:rPr lang="en-US" altLang="zh-TW" i="1" baseline="-25000" dirty="0" smtClean="0"/>
              <a:t>q</a:t>
            </a:r>
            <a:r>
              <a:rPr lang="en-US" altLang="zh-TW" i="1" dirty="0" smtClean="0"/>
              <a:t> </a:t>
            </a:r>
            <a:r>
              <a:rPr lang="en-US" altLang="zh-TW" dirty="0" smtClean="0"/>
              <a:t>:</a:t>
            </a:r>
            <a:r>
              <a:rPr lang="en-US" altLang="zh-TW" dirty="0"/>
              <a:t>query language </a:t>
            </a:r>
            <a:r>
              <a:rPr lang="en-US" altLang="zh-TW" dirty="0" smtClean="0"/>
              <a:t>model</a:t>
            </a:r>
            <a:endParaRPr lang="en-US" altLang="zh-TW" dirty="0"/>
          </a:p>
          <a:p>
            <a:r>
              <a:rPr lang="zh-TW" altLang="zh-TW" dirty="0"/>
              <a:t>θ</a:t>
            </a:r>
            <a:r>
              <a:rPr lang="en-US" altLang="zh-TW" i="1" baseline="-25000" dirty="0" smtClean="0"/>
              <a:t>Di</a:t>
            </a:r>
            <a:r>
              <a:rPr lang="en-US" altLang="zh-TW" dirty="0"/>
              <a:t> </a:t>
            </a:r>
            <a:r>
              <a:rPr lang="en-US" altLang="zh-TW" dirty="0" smtClean="0"/>
              <a:t>:</a:t>
            </a:r>
            <a:r>
              <a:rPr lang="en-US" altLang="zh-TW" dirty="0"/>
              <a:t> document language </a:t>
            </a:r>
            <a:r>
              <a:rPr lang="en-US" altLang="zh-TW" dirty="0" smtClean="0"/>
              <a:t>model </a:t>
            </a:r>
          </a:p>
          <a:p>
            <a:r>
              <a:rPr lang="en-US" altLang="zh-TW" dirty="0" smtClean="0"/>
              <a:t>each </a:t>
            </a:r>
            <a:r>
              <a:rPr lang="en-US" altLang="zh-TW" dirty="0"/>
              <a:t>document </a:t>
            </a:r>
            <a:r>
              <a:rPr lang="en-US" altLang="zh-TW" dirty="0" smtClean="0"/>
              <a:t>D</a:t>
            </a:r>
            <a:r>
              <a:rPr lang="en-US" altLang="zh-TW" baseline="-25000" dirty="0"/>
              <a:t>i</a:t>
            </a:r>
            <a:r>
              <a:rPr lang="en-US" altLang="zh-TW" i="1" dirty="0" smtClean="0"/>
              <a:t> </a:t>
            </a:r>
            <a:r>
              <a:rPr lang="en-US" altLang="zh-TW" dirty="0"/>
              <a:t>in the document collection </a:t>
            </a:r>
            <a:r>
              <a:rPr lang="en-US" altLang="zh-TW" i="1" dirty="0"/>
              <a:t>C </a:t>
            </a:r>
            <a:r>
              <a:rPr lang="en-US" altLang="zh-TW" dirty="0"/>
              <a:t>= </a:t>
            </a:r>
            <a:r>
              <a:rPr lang="en-US" altLang="zh-TW" i="1" dirty="0" smtClean="0"/>
              <a:t>{</a:t>
            </a:r>
            <a:r>
              <a:rPr lang="en-US" altLang="zh-TW" dirty="0" smtClean="0"/>
              <a:t>D</a:t>
            </a:r>
            <a:r>
              <a:rPr lang="en-US" altLang="zh-TW" baseline="-25000" dirty="0" smtClean="0"/>
              <a:t>1 </a:t>
            </a:r>
            <a:r>
              <a:rPr lang="en-US" altLang="zh-TW" i="1" dirty="0" smtClean="0"/>
              <a:t>, </a:t>
            </a:r>
            <a:r>
              <a:rPr lang="en-US" altLang="zh-TW" i="1" dirty="0"/>
              <a:t>. . . </a:t>
            </a:r>
            <a:r>
              <a:rPr lang="en-US" altLang="zh-TW" i="1" dirty="0" smtClean="0"/>
              <a:t>,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</a:t>
            </a:r>
            <a:r>
              <a:rPr lang="en-US" altLang="zh-TW" baseline="-25000" dirty="0" err="1"/>
              <a:t>m</a:t>
            </a:r>
            <a:r>
              <a:rPr lang="en-US" altLang="zh-TW" i="1" dirty="0" smtClean="0"/>
              <a:t>}</a:t>
            </a:r>
            <a:r>
              <a:rPr lang="en-US" altLang="zh-TW" dirty="0" smtClean="0"/>
              <a:t>.</a:t>
            </a:r>
            <a:endParaRPr lang="zh-TW" altLang="zh-TW" dirty="0"/>
          </a:p>
        </p:txBody>
      </p:sp>
      <p:sp>
        <p:nvSpPr>
          <p:cNvPr id="11" name="流程圖: 直接存取儲存裝置 10"/>
          <p:cNvSpPr/>
          <p:nvPr/>
        </p:nvSpPr>
        <p:spPr>
          <a:xfrm>
            <a:off x="899592" y="3176125"/>
            <a:ext cx="3291408" cy="1044963"/>
          </a:xfrm>
          <a:prstGeom prst="flowChartMagneticDrum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00B05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187624" y="3324382"/>
            <a:ext cx="311335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solidFill>
                  <a:srgbClr val="00B0F0"/>
                </a:solidFill>
              </a:rPr>
              <a:t>A    B    C    D             </a:t>
            </a:r>
            <a:r>
              <a:rPr lang="el-GR" altLang="zh-TW" dirty="0" smtClean="0">
                <a:solidFill>
                  <a:srgbClr val="002060"/>
                </a:solidFill>
              </a:rPr>
              <a:t>Θ</a:t>
            </a:r>
            <a:r>
              <a:rPr lang="en-US" altLang="zh-TW" dirty="0" smtClean="0">
                <a:solidFill>
                  <a:srgbClr val="002060"/>
                </a:solidFill>
              </a:rPr>
              <a:t>q</a:t>
            </a:r>
            <a:r>
              <a:rPr lang="en-US" altLang="zh-TW" sz="1600" dirty="0" smtClean="0">
                <a:solidFill>
                  <a:srgbClr val="00B0F0"/>
                </a:solidFill>
              </a:rPr>
              <a:t>   </a:t>
            </a:r>
          </a:p>
          <a:p>
            <a:r>
              <a:rPr lang="en-US" altLang="zh-TW" sz="1600" dirty="0" smtClean="0"/>
              <a:t>(2) (3) (2)  (3)        query</a:t>
            </a:r>
            <a:endParaRPr lang="zh-TW" altLang="en-US" sz="16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644008" y="3324381"/>
            <a:ext cx="3363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solidFill>
                  <a:srgbClr val="00B0F0"/>
                </a:solidFill>
              </a:rPr>
              <a:t>A    B    C    D   E           </a:t>
            </a:r>
            <a:r>
              <a:rPr lang="el-GR" altLang="zh-TW" sz="1600" dirty="0" smtClean="0">
                <a:solidFill>
                  <a:srgbClr val="002060"/>
                </a:solidFill>
              </a:rPr>
              <a:t>Θ</a:t>
            </a:r>
            <a:r>
              <a:rPr lang="en-US" altLang="zh-TW" sz="1600" dirty="0" smtClean="0">
                <a:solidFill>
                  <a:srgbClr val="002060"/>
                </a:solidFill>
              </a:rPr>
              <a:t>D</a:t>
            </a:r>
            <a:r>
              <a:rPr lang="en-US" altLang="zh-TW" sz="1600" dirty="0" smtClean="0">
                <a:solidFill>
                  <a:srgbClr val="00B0F0"/>
                </a:solidFill>
              </a:rPr>
              <a:t>   </a:t>
            </a:r>
          </a:p>
          <a:p>
            <a:r>
              <a:rPr lang="en-US" altLang="zh-TW" sz="1600" dirty="0" smtClean="0"/>
              <a:t>(2) (2) (1) (3)  (2)   document</a:t>
            </a:r>
            <a:endParaRPr lang="zh-TW" altLang="en-US" sz="16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060468" y="4555876"/>
            <a:ext cx="660469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Clr>
                <a:schemeClr val="accent6"/>
              </a:buClr>
            </a:pPr>
            <a:r>
              <a:rPr lang="en-US" altLang="zh-TW" sz="2000" dirty="0"/>
              <a:t>A: 0.2*log(0.2/0.2)=0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algn="just">
              <a:buClr>
                <a:schemeClr val="accent6"/>
              </a:buClr>
            </a:pPr>
            <a:r>
              <a:rPr lang="en-US" altLang="zh-TW" sz="2000" dirty="0"/>
              <a:t>B : 0.3*log(0.3/0.2)=0.1755</a:t>
            </a:r>
          </a:p>
          <a:p>
            <a:pPr algn="just">
              <a:buClr>
                <a:schemeClr val="accent6"/>
              </a:buClr>
            </a:pPr>
            <a:r>
              <a:rPr lang="en-US" altLang="zh-TW" sz="2000" dirty="0"/>
              <a:t>C : 0.2*log(0.2/0.1)=</a:t>
            </a:r>
            <a:r>
              <a:rPr lang="en-US" altLang="zh-TW" sz="2000" dirty="0" smtClean="0"/>
              <a:t>0.2                D</a:t>
            </a:r>
            <a:r>
              <a:rPr lang="en-US" altLang="zh-TW" sz="2000" baseline="-25000" dirty="0" smtClean="0"/>
              <a:t>KL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=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0.3755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buClr>
                <a:schemeClr val="accent6"/>
              </a:buClr>
            </a:pPr>
            <a:r>
              <a:rPr lang="en-US" altLang="zh-TW" sz="2000" dirty="0"/>
              <a:t>D: 0.3*log(0.3/0.3)=0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algn="just">
              <a:buClr>
                <a:schemeClr val="accent6"/>
              </a:buClr>
            </a:pPr>
            <a:r>
              <a:rPr lang="en-US" altLang="zh-TW" sz="2000" dirty="0"/>
              <a:t>E : </a:t>
            </a:r>
            <a:r>
              <a:rPr lang="en-US" altLang="zh-TW" sz="2000" dirty="0" smtClean="0"/>
              <a:t>0</a:t>
            </a:r>
            <a:endParaRPr lang="en-US" altLang="zh-TW" sz="2000" dirty="0"/>
          </a:p>
        </p:txBody>
      </p:sp>
      <p:sp>
        <p:nvSpPr>
          <p:cNvPr id="15" name="流程圖: 直接存取儲存裝置 14"/>
          <p:cNvSpPr/>
          <p:nvPr/>
        </p:nvSpPr>
        <p:spPr>
          <a:xfrm>
            <a:off x="4427984" y="3176125"/>
            <a:ext cx="3496816" cy="1044963"/>
          </a:xfrm>
          <a:prstGeom prst="flowChartMagneticDrum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00B050"/>
              </a:solidFill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3995936" y="908720"/>
            <a:ext cx="804351" cy="285750"/>
          </a:xfrm>
          <a:prstGeom prst="roundRect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圓角矩形 15"/>
          <p:cNvSpPr/>
          <p:nvPr/>
        </p:nvSpPr>
        <p:spPr>
          <a:xfrm>
            <a:off x="2915816" y="1051595"/>
            <a:ext cx="792088" cy="285750"/>
          </a:xfrm>
          <a:prstGeom prst="roundRect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" name="直線單箭頭接點 3"/>
          <p:cNvCxnSpPr/>
          <p:nvPr/>
        </p:nvCxnSpPr>
        <p:spPr>
          <a:xfrm flipV="1">
            <a:off x="4857238" y="774713"/>
            <a:ext cx="317698" cy="28575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V="1">
            <a:off x="3390206" y="765845"/>
            <a:ext cx="317698" cy="28575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5"/>
          <p:cNvSpPr txBox="1"/>
          <p:nvPr/>
        </p:nvSpPr>
        <p:spPr>
          <a:xfrm>
            <a:off x="5152801" y="787383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increase</a:t>
            </a:r>
            <a:endParaRPr lang="zh-TW" altLang="en-US" dirty="0"/>
          </a:p>
        </p:txBody>
      </p:sp>
      <p:sp>
        <p:nvSpPr>
          <p:cNvPr id="8" name="向右箭號 7"/>
          <p:cNvSpPr/>
          <p:nvPr/>
        </p:nvSpPr>
        <p:spPr>
          <a:xfrm>
            <a:off x="6011237" y="1060463"/>
            <a:ext cx="576064" cy="27688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6732240" y="818142"/>
            <a:ext cx="22092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KL value: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     increase</a:t>
            </a:r>
            <a:endParaRPr lang="zh-TW" altLang="en-US" dirty="0"/>
          </a:p>
          <a:p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 flipV="1">
            <a:off x="7924800" y="851495"/>
            <a:ext cx="317698" cy="285750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90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6" grpId="0"/>
      <p:bldP spid="8" grpId="0" animBg="1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 txBox="1">
            <a:spLocks/>
          </p:cNvSpPr>
          <p:nvPr/>
        </p:nvSpPr>
        <p:spPr>
          <a:xfrm>
            <a:off x="179512" y="6210866"/>
            <a:ext cx="608287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pPr/>
              <a:t>21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zh-TW" altLang="en-US" dirty="0" smtClean="0"/>
              <a:t>     </a:t>
            </a:r>
            <a:r>
              <a:rPr lang="en-US" altLang="zh-TW" sz="4300" b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Experiments</a:t>
            </a:r>
            <a:endParaRPr lang="zh-TW" altLang="en-US" sz="43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158130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 2" pitchFamily="18" charset="2"/>
              <a:buChar char=""/>
            </a:pPr>
            <a:r>
              <a:rPr lang="en-US" b="1" dirty="0" smtClean="0"/>
              <a:t>Datasets:</a:t>
            </a:r>
            <a:r>
              <a:rPr lang="en-US" dirty="0" smtClean="0"/>
              <a:t> 3 TREC collections</a:t>
            </a:r>
          </a:p>
          <a:p>
            <a:pPr>
              <a:buClr>
                <a:srgbClr val="002060"/>
              </a:buClr>
              <a:buFont typeface="Wingdings 2" pitchFamily="18" charset="2"/>
              <a:buChar char=""/>
            </a:pPr>
            <a:endParaRPr lang="en-US" dirty="0" smtClean="0"/>
          </a:p>
          <a:p>
            <a:pPr>
              <a:buClr>
                <a:srgbClr val="002060"/>
              </a:buClr>
              <a:buFont typeface="Wingdings 2" pitchFamily="18" charset="2"/>
              <a:buChar char=""/>
            </a:pPr>
            <a:endParaRPr lang="en-US" dirty="0"/>
          </a:p>
          <a:p>
            <a:pPr>
              <a:buClr>
                <a:srgbClr val="002060"/>
              </a:buClr>
              <a:buFont typeface="Wingdings 2" pitchFamily="18" charset="2"/>
              <a:buChar char=""/>
            </a:pPr>
            <a:endParaRPr lang="en-US" dirty="0" smtClean="0"/>
          </a:p>
          <a:p>
            <a:pPr marL="0" indent="0">
              <a:buClr>
                <a:srgbClr val="002060"/>
              </a:buClr>
              <a:buNone/>
            </a:pPr>
            <a:endParaRPr lang="en-US" dirty="0" smtClean="0"/>
          </a:p>
          <a:p>
            <a:pPr>
              <a:buClr>
                <a:srgbClr val="002060"/>
              </a:buClr>
              <a:buFont typeface="Wingdings 2" pitchFamily="18" charset="2"/>
              <a:buChar char="ë"/>
            </a:pPr>
            <a:r>
              <a:rPr lang="en-US" b="1" dirty="0" smtClean="0"/>
              <a:t>Upper bound experiments: </a:t>
            </a:r>
          </a:p>
          <a:p>
            <a:pPr marL="400050" lvl="1" indent="0">
              <a:buClr>
                <a:srgbClr val="002060"/>
              </a:buClr>
              <a:buNone/>
            </a:pPr>
            <a:r>
              <a:rPr lang="en-US" sz="1800" dirty="0" smtClean="0"/>
              <a:t>try all detected senses for all query terms and study the potential of using sense feedback for improving retrieval results.</a:t>
            </a:r>
          </a:p>
          <a:p>
            <a:pPr>
              <a:buClr>
                <a:srgbClr val="002060"/>
              </a:buClr>
              <a:buFont typeface="Wingdings 2" pitchFamily="18" charset="2"/>
              <a:buChar char="ë"/>
            </a:pPr>
            <a:endParaRPr lang="en-US" dirty="0" smtClean="0"/>
          </a:p>
          <a:p>
            <a:pPr>
              <a:buClr>
                <a:srgbClr val="002060"/>
              </a:buClr>
              <a:buFont typeface="Wingdings 2" pitchFamily="18" charset="2"/>
              <a:buChar char="ë"/>
            </a:pPr>
            <a:r>
              <a:rPr lang="en-US" b="1" dirty="0" smtClean="0"/>
              <a:t>User study: </a:t>
            </a:r>
          </a:p>
          <a:p>
            <a:pPr marL="400050" lvl="1" indent="0">
              <a:buClr>
                <a:srgbClr val="002060"/>
              </a:buClr>
              <a:buNone/>
            </a:pPr>
            <a:r>
              <a:rPr lang="en-US" sz="1800" dirty="0" smtClean="0"/>
              <a:t>present the labeled sense to the users and see whether users can recognize the best-performing sense; determine the retrieval performance of user selected senses.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44824"/>
            <a:ext cx="5116990" cy="10385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71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 txBox="1">
            <a:spLocks/>
          </p:cNvSpPr>
          <p:nvPr/>
        </p:nvSpPr>
        <p:spPr>
          <a:xfrm>
            <a:off x="179512" y="6210866"/>
            <a:ext cx="608287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pPr/>
              <a:t>22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zh-TW" altLang="en-US" dirty="0" smtClean="0"/>
              <a:t>     </a:t>
            </a:r>
            <a:r>
              <a:rPr lang="en-US" altLang="zh-TW" sz="3600" b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Upper-bound performance</a:t>
            </a:r>
            <a:endParaRPr lang="zh-TW" altLang="en-US" sz="36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64088" y="1048306"/>
            <a:ext cx="26276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altLang="zh-TW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</a:t>
            </a:r>
            <a:r>
              <a:rPr lang="en-US" altLang="zh-TW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difficult </a:t>
            </a:r>
            <a:r>
              <a:rPr lang="en-US" altLang="zh-TW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topics</a:t>
            </a:r>
            <a:r>
              <a:rPr lang="en-US" altLang="zh-TW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45610"/>
            <a:ext cx="6066349" cy="2420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1042650" y="4149080"/>
            <a:ext cx="69490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 smtClean="0"/>
              <a:t>* </a:t>
            </a:r>
            <a:r>
              <a:rPr lang="en-US" altLang="zh-TW" sz="1600" b="1" dirty="0" smtClean="0"/>
              <a:t>indicates </a:t>
            </a:r>
            <a:r>
              <a:rPr lang="en-US" altLang="zh-TW" sz="1600" b="1" dirty="0"/>
              <a:t>statistically significant difference relative</a:t>
            </a:r>
          </a:p>
          <a:p>
            <a:r>
              <a:rPr lang="en-US" altLang="zh-TW" sz="1600" b="1" dirty="0"/>
              <a:t>to KL (95% confidence level), according to the</a:t>
            </a:r>
          </a:p>
          <a:p>
            <a:r>
              <a:rPr lang="en-US" altLang="zh-TW" sz="1600" b="1" dirty="0"/>
              <a:t>Wilcoxon signed-rank test. </a:t>
            </a:r>
            <a:endParaRPr lang="en-US" altLang="zh-TW" sz="1600" b="1" dirty="0" smtClean="0"/>
          </a:p>
          <a:p>
            <a:endParaRPr lang="en-US" altLang="zh-TW" sz="1600" b="1" dirty="0" smtClean="0"/>
          </a:p>
          <a:p>
            <a:r>
              <a:rPr lang="en-US" altLang="zh-TW" sz="1600" b="1" i="1" dirty="0" smtClean="0"/>
              <a:t>† </a:t>
            </a:r>
            <a:r>
              <a:rPr lang="en-US" altLang="zh-TW" sz="1600" b="1" dirty="0"/>
              <a:t>indicates </a:t>
            </a:r>
            <a:r>
              <a:rPr lang="en-US" altLang="zh-TW" sz="1600" b="1" dirty="0" smtClean="0"/>
              <a:t>statistically significant </a:t>
            </a:r>
            <a:r>
              <a:rPr lang="en-US" altLang="zh-TW" sz="1600" b="1" dirty="0"/>
              <a:t>difference relative to KL-PF (95% </a:t>
            </a:r>
            <a:r>
              <a:rPr lang="en-US" altLang="zh-TW" sz="1600" b="1" dirty="0" smtClean="0"/>
              <a:t>confidence level</a:t>
            </a:r>
            <a:r>
              <a:rPr lang="en-US" altLang="zh-TW" sz="1600" b="1" dirty="0"/>
              <a:t>), according to </a:t>
            </a:r>
            <a:r>
              <a:rPr lang="en-US" altLang="zh-TW" sz="1600" b="1" dirty="0" smtClean="0"/>
              <a:t>the Wilcoxon signed-rank test</a:t>
            </a:r>
            <a:r>
              <a:rPr lang="en-US" altLang="zh-TW" sz="1600" b="1" dirty="0"/>
              <a:t>.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14560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 txBox="1">
            <a:spLocks/>
          </p:cNvSpPr>
          <p:nvPr/>
        </p:nvSpPr>
        <p:spPr>
          <a:xfrm>
            <a:off x="179512" y="6210866"/>
            <a:ext cx="608287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pPr/>
              <a:t>23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483655" y="3645024"/>
            <a:ext cx="7904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 smtClean="0"/>
              <a:t>Sense feedback improved more difficult queries than </a:t>
            </a:r>
            <a:r>
              <a:rPr lang="en-US" altLang="zh-TW" sz="2000" dirty="0" smtClean="0"/>
              <a:t>Pseudo feedback(PF)</a:t>
            </a:r>
            <a:r>
              <a:rPr lang="zh-TW" altLang="en-US" sz="2000" dirty="0" smtClean="0"/>
              <a:t> </a:t>
            </a:r>
            <a:r>
              <a:rPr lang="en-US" sz="2000" dirty="0" smtClean="0"/>
              <a:t>in all datasets</a:t>
            </a:r>
          </a:p>
        </p:txBody>
      </p:sp>
      <p:graphicFrame>
        <p:nvGraphicFramePr>
          <p:cNvPr id="7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793618"/>
              </p:ext>
            </p:extLst>
          </p:nvPr>
        </p:nvGraphicFramePr>
        <p:xfrm>
          <a:off x="483655" y="980728"/>
          <a:ext cx="7909892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9541"/>
                <a:gridCol w="795794"/>
                <a:gridCol w="760771"/>
                <a:gridCol w="899093"/>
                <a:gridCol w="829932"/>
                <a:gridCol w="1037415"/>
                <a:gridCol w="834063"/>
                <a:gridCol w="1033283"/>
              </a:tblGrid>
              <a:tr h="295429"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Diff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Norm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PF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SF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542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Diff+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Norm+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Diff+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Norm+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542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AP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rgbClr val="FF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2000" dirty="0">
                        <a:ln>
                          <a:solidFill>
                            <a:srgbClr val="FF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542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ROBUST04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rgbClr val="FF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en-US" sz="2000" dirty="0">
                        <a:ln>
                          <a:solidFill>
                            <a:srgbClr val="FF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rgbClr val="FF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lang="en-US" sz="2000" dirty="0">
                        <a:ln>
                          <a:solidFill>
                            <a:srgbClr val="FF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542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AQUAINT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rgbClr val="FF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000" dirty="0">
                        <a:ln>
                          <a:solidFill>
                            <a:srgbClr val="FF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solidFill>
                              <a:srgbClr val="FF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2000" dirty="0">
                        <a:ln>
                          <a:solidFill>
                            <a:srgbClr val="FF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橢圓 2"/>
          <p:cNvSpPr/>
          <p:nvPr/>
        </p:nvSpPr>
        <p:spPr>
          <a:xfrm>
            <a:off x="6620192" y="1685358"/>
            <a:ext cx="648072" cy="1296144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4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 txBox="1">
            <a:spLocks/>
          </p:cNvSpPr>
          <p:nvPr/>
        </p:nvSpPr>
        <p:spPr>
          <a:xfrm>
            <a:off x="179512" y="6210866"/>
            <a:ext cx="608287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pPr/>
              <a:t>24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11" y="1052736"/>
            <a:ext cx="8828723" cy="2897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/>
          <p:cNvSpPr/>
          <p:nvPr/>
        </p:nvSpPr>
        <p:spPr>
          <a:xfrm>
            <a:off x="4403434" y="1327056"/>
            <a:ext cx="2057400" cy="25603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3"/>
          <p:cNvSpPr txBox="1"/>
          <p:nvPr/>
        </p:nvSpPr>
        <p:spPr>
          <a:xfrm>
            <a:off x="667252" y="4222656"/>
            <a:ext cx="80643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Community Clustering (CC) outperforms  Clustering by Committee (CBC)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HAL scores are more effective than Mutual Information (MI)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Sense Feedback performs better than PF on difficult query sets</a:t>
            </a: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zh-TW" altLang="en-US" dirty="0" smtClean="0"/>
              <a:t>     </a:t>
            </a:r>
            <a:r>
              <a:rPr lang="en-US" altLang="zh-TW" sz="3600" b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Upper-bound performance</a:t>
            </a:r>
            <a:endParaRPr lang="zh-TW" altLang="en-US" sz="36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橢圓 1"/>
          <p:cNvSpPr/>
          <p:nvPr/>
        </p:nvSpPr>
        <p:spPr>
          <a:xfrm>
            <a:off x="3521459" y="2904136"/>
            <a:ext cx="839546" cy="1034440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4313177" y="2906241"/>
            <a:ext cx="2160000" cy="1044000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92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 txBox="1">
            <a:spLocks/>
          </p:cNvSpPr>
          <p:nvPr/>
        </p:nvSpPr>
        <p:spPr>
          <a:xfrm>
            <a:off x="179512" y="6210866"/>
            <a:ext cx="608287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pPr/>
              <a:t>25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24" y="1983482"/>
            <a:ext cx="8782050" cy="1733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203983" y="188640"/>
            <a:ext cx="8759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Sample senses </a:t>
            </a:r>
            <a:r>
              <a:rPr lang="en-US" altLang="zh-TW" dirty="0"/>
              <a:t>discovered by using the community clustering algorithm</a:t>
            </a:r>
          </a:p>
          <a:p>
            <a:r>
              <a:rPr lang="en-US" altLang="zh-TW" dirty="0"/>
              <a:t>in combination with the HAL </a:t>
            </a:r>
            <a:r>
              <a:rPr lang="en-US" altLang="zh-TW" dirty="0" smtClean="0"/>
              <a:t>scores:</a:t>
            </a:r>
            <a:endParaRPr lang="zh-TW" altLang="en-US" dirty="0"/>
          </a:p>
        </p:txBody>
      </p:sp>
      <p:sp>
        <p:nvSpPr>
          <p:cNvPr id="7" name="爆炸 1 6"/>
          <p:cNvSpPr/>
          <p:nvPr/>
        </p:nvSpPr>
        <p:spPr>
          <a:xfrm>
            <a:off x="483655" y="3961029"/>
            <a:ext cx="1726370" cy="1437588"/>
          </a:xfrm>
          <a:prstGeom prst="irregularSeal1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/>
              <a:t>cancer research</a:t>
            </a:r>
            <a:endParaRPr lang="zh-TW" altLang="en-US" sz="1400" dirty="0"/>
          </a:p>
        </p:txBody>
      </p:sp>
      <p:sp>
        <p:nvSpPr>
          <p:cNvPr id="10" name="爆炸 1 9"/>
          <p:cNvSpPr/>
          <p:nvPr/>
        </p:nvSpPr>
        <p:spPr>
          <a:xfrm>
            <a:off x="2485590" y="3933055"/>
            <a:ext cx="1798378" cy="1465561"/>
          </a:xfrm>
          <a:prstGeom prst="irregularSeal1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/>
              <a:t>different</a:t>
            </a:r>
          </a:p>
          <a:p>
            <a:pPr algn="ctr"/>
            <a:r>
              <a:rPr lang="en-US" altLang="zh-TW" sz="1400" dirty="0"/>
              <a:t>types of cancer</a:t>
            </a:r>
            <a:endParaRPr lang="zh-TW" altLang="en-US" sz="1400" dirty="0"/>
          </a:p>
        </p:txBody>
      </p:sp>
      <p:sp>
        <p:nvSpPr>
          <p:cNvPr id="11" name="爆炸 1 10"/>
          <p:cNvSpPr/>
          <p:nvPr/>
        </p:nvSpPr>
        <p:spPr>
          <a:xfrm>
            <a:off x="4638378" y="3933054"/>
            <a:ext cx="2021854" cy="1465561"/>
          </a:xfrm>
          <a:prstGeom prst="irregularSeal1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/>
              <a:t>cancer treatment</a:t>
            </a:r>
            <a:endParaRPr lang="zh-TW" altLang="en-US" sz="1400" dirty="0"/>
          </a:p>
        </p:txBody>
      </p:sp>
      <p:sp>
        <p:nvSpPr>
          <p:cNvPr id="12" name="爆炸 1 11"/>
          <p:cNvSpPr/>
          <p:nvPr/>
        </p:nvSpPr>
        <p:spPr>
          <a:xfrm>
            <a:off x="6948264" y="3933055"/>
            <a:ext cx="2014759" cy="1465562"/>
          </a:xfrm>
          <a:prstGeom prst="irregularSeal1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/>
              <a:t>cancer statistics in the US</a:t>
            </a:r>
            <a:endParaRPr lang="zh-TW" altLang="en-US" sz="1400" dirty="0"/>
          </a:p>
        </p:txBody>
      </p:sp>
      <p:sp>
        <p:nvSpPr>
          <p:cNvPr id="8" name="矩形 7"/>
          <p:cNvSpPr/>
          <p:nvPr/>
        </p:nvSpPr>
        <p:spPr>
          <a:xfrm>
            <a:off x="243479" y="1268760"/>
            <a:ext cx="87861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400" b="1" dirty="0"/>
              <a:t>senses discovered for the term “cancer” in the query “radio waves and brain cancer”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07820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 txBox="1">
            <a:spLocks/>
          </p:cNvSpPr>
          <p:nvPr/>
        </p:nvSpPr>
        <p:spPr>
          <a:xfrm>
            <a:off x="179512" y="6210866"/>
            <a:ext cx="608287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pPr/>
              <a:t>26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zh-TW" altLang="en-US" dirty="0" smtClean="0"/>
              <a:t>     </a:t>
            </a:r>
            <a:r>
              <a:rPr lang="en-US" altLang="zh-TW" sz="3600" b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User study</a:t>
            </a:r>
            <a:endParaRPr lang="zh-TW" altLang="en-US" sz="36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27704"/>
            <a:ext cx="8229600" cy="4983162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 2" pitchFamily="18" charset="2"/>
              <a:buChar char="ë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2200" dirty="0" smtClean="0"/>
              <a:t> AQUAINT queries along with senses determined using CC and HAL </a:t>
            </a:r>
          </a:p>
          <a:p>
            <a:pPr>
              <a:buClr>
                <a:srgbClr val="002060"/>
              </a:buClr>
              <a:buFont typeface="Wingdings 2" pitchFamily="18" charset="2"/>
              <a:buChar char="ë"/>
            </a:pPr>
            <a:r>
              <a:rPr lang="en-US" sz="2200" dirty="0" smtClean="0"/>
              <a:t>Senses presented as:</a:t>
            </a:r>
          </a:p>
          <a:p>
            <a:pPr lvl="1"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1, 2, 3</a:t>
            </a:r>
            <a:r>
              <a:rPr lang="en-US" sz="2200" dirty="0" smtClean="0"/>
              <a:t> sense label terms using the labeling </a:t>
            </a:r>
            <a:r>
              <a:rPr lang="en-US" sz="2200" dirty="0"/>
              <a:t>algorithm (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LAB1, LAB2, LAB 3</a:t>
            </a:r>
            <a:r>
              <a:rPr lang="en-US" sz="2200" dirty="0" smtClean="0"/>
              <a:t>)</a:t>
            </a:r>
          </a:p>
          <a:p>
            <a:pPr lvl="1"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 and 10</a:t>
            </a:r>
            <a:r>
              <a:rPr lang="en-US" sz="2200" dirty="0" smtClean="0"/>
              <a:t> </a:t>
            </a:r>
            <a:r>
              <a:rPr lang="en-US" sz="2200" dirty="0"/>
              <a:t>terms with the highest score from the sense language model (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SLM3, SLM10</a:t>
            </a:r>
            <a:r>
              <a:rPr lang="en-US" sz="2200" dirty="0" smtClean="0"/>
              <a:t>)</a:t>
            </a:r>
          </a:p>
          <a:p>
            <a:pPr algn="just">
              <a:buClr>
                <a:srgbClr val="002060"/>
              </a:buClr>
              <a:buFont typeface="Wingdings 2" pitchFamily="18" charset="2"/>
              <a:buChar char="ë"/>
            </a:pPr>
            <a:r>
              <a:rPr lang="en-US" sz="2200" dirty="0"/>
              <a:t>F</a:t>
            </a:r>
            <a:r>
              <a:rPr lang="en-US" sz="2200" dirty="0" smtClean="0"/>
              <a:t>rom all senses of all query terms users were asked to pick </a:t>
            </a:r>
            <a:r>
              <a:rPr lang="en-US" sz="2200" b="1" dirty="0" smtClean="0"/>
              <a:t>one sense</a:t>
            </a:r>
            <a:r>
              <a:rPr lang="en-US" sz="2200" dirty="0" smtClean="0"/>
              <a:t> using each of the sense presentation method</a:t>
            </a:r>
          </a:p>
          <a:p>
            <a:endParaRPr 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5932645" y="4005064"/>
            <a:ext cx="1370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p(term|    )</a:t>
            </a:r>
            <a:endParaRPr lang="zh-TW" altLang="en-US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39"/>
              <p:cNvSpPr/>
              <p:nvPr/>
            </p:nvSpPr>
            <p:spPr>
              <a:xfrm>
                <a:off x="6732377" y="3989591"/>
                <a:ext cx="647357" cy="4365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Θ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  <m:sub/>
                          </m:sSub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377" y="3989591"/>
                <a:ext cx="647357" cy="436594"/>
              </a:xfrm>
              <a:prstGeom prst="rect">
                <a:avLst/>
              </a:prstGeom>
              <a:blipFill rotWithShape="1">
                <a:blip r:embed="rId2"/>
                <a:stretch>
                  <a:fillRect r="-3738" b="-27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328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 txBox="1">
            <a:spLocks/>
          </p:cNvSpPr>
          <p:nvPr/>
        </p:nvSpPr>
        <p:spPr>
          <a:xfrm>
            <a:off x="179512" y="6210866"/>
            <a:ext cx="608287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pPr/>
              <a:t>27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zh-TW" altLang="en-US" dirty="0" smtClean="0"/>
              <a:t>     </a:t>
            </a:r>
            <a:r>
              <a:rPr lang="en-US" altLang="zh-TW" sz="3600" b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User study</a:t>
            </a:r>
            <a:endParaRPr lang="zh-TW" altLang="en-US" sz="36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7" y="1196752"/>
            <a:ext cx="7019925" cy="1771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/>
          <p:nvPr/>
        </p:nvSpPr>
        <p:spPr>
          <a:xfrm>
            <a:off x="428106" y="457141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Users selected the optimal query term for disambiguation for more than half of the queries</a:t>
            </a:r>
          </a:p>
        </p:txBody>
      </p:sp>
      <p:sp>
        <p:nvSpPr>
          <p:cNvPr id="7" name="矩形 6"/>
          <p:cNvSpPr/>
          <p:nvPr/>
        </p:nvSpPr>
        <p:spPr>
          <a:xfrm>
            <a:off x="1077034" y="3167390"/>
            <a:ext cx="6847766" cy="83099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en-US" altLang="zh-TW" sz="1600" dirty="0"/>
              <a:t>Percentage of users selecting the </a:t>
            </a:r>
            <a:r>
              <a:rPr lang="en-US" altLang="zh-TW" sz="1600" dirty="0" smtClean="0"/>
              <a:t>optimal sense </a:t>
            </a:r>
            <a:r>
              <a:rPr lang="en-US" altLang="zh-TW" sz="1600" dirty="0"/>
              <a:t>of the optimal term for sense </a:t>
            </a:r>
            <a:r>
              <a:rPr lang="en-US" altLang="zh-TW" sz="1600" dirty="0" smtClean="0"/>
              <a:t>feedback (in </a:t>
            </a:r>
            <a:r>
              <a:rPr lang="en-US" altLang="zh-TW" sz="1600" dirty="0"/>
              <a:t>boldface) and the optimal term, but </a:t>
            </a:r>
            <a:r>
              <a:rPr lang="en-US" altLang="zh-TW" sz="1600" dirty="0" smtClean="0"/>
              <a:t>suboptimal sense </a:t>
            </a:r>
            <a:r>
              <a:rPr lang="en-US" altLang="zh-TW" sz="1600" dirty="0"/>
              <a:t>(in parenthesis).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5044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 txBox="1">
            <a:spLocks/>
          </p:cNvSpPr>
          <p:nvPr/>
        </p:nvSpPr>
        <p:spPr>
          <a:xfrm>
            <a:off x="179512" y="6210866"/>
            <a:ext cx="608287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pPr/>
              <a:t>28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zh-TW" altLang="en-US" dirty="0" smtClean="0"/>
              <a:t>     </a:t>
            </a:r>
            <a:r>
              <a:rPr lang="en-US" altLang="zh-TW" sz="3600" b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User study</a:t>
            </a:r>
            <a:endParaRPr lang="zh-TW" altLang="en-US" sz="36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92845"/>
            <a:ext cx="6619875" cy="2476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5"/>
          <p:cNvSpPr txBox="1"/>
          <p:nvPr/>
        </p:nvSpPr>
        <p:spPr>
          <a:xfrm>
            <a:off x="437166" y="4365104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 smtClean="0"/>
              <a:t>Users sense selections do not achieve the upper bound, but consistently improve over the baselines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7" name="矩形 6"/>
          <p:cNvSpPr/>
          <p:nvPr/>
        </p:nvSpPr>
        <p:spPr>
          <a:xfrm>
            <a:off x="6486666" y="4051713"/>
            <a:ext cx="1213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(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0.2286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039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 txBox="1">
            <a:spLocks/>
          </p:cNvSpPr>
          <p:nvPr/>
        </p:nvSpPr>
        <p:spPr>
          <a:xfrm>
            <a:off x="179512" y="6210866"/>
            <a:ext cx="608287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pPr/>
              <a:t>29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zh-TW" altLang="en-US" dirty="0" smtClean="0"/>
              <a:t>     </a:t>
            </a:r>
            <a:r>
              <a:rPr lang="en-US" altLang="zh-TW" sz="3600" b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Conclusion</a:t>
            </a:r>
            <a:endParaRPr lang="en-US" altLang="zh-TW" sz="3600" dirty="0"/>
          </a:p>
          <a:p>
            <a:pPr marL="0" indent="0" algn="l">
              <a:buNone/>
            </a:pPr>
            <a:endParaRPr lang="zh-TW" altLang="en-US" sz="36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196752"/>
            <a:ext cx="8458200" cy="5051648"/>
          </a:xfrm>
        </p:spPr>
        <p:txBody>
          <a:bodyPr>
            <a:normAutofit lnSpcReduction="10000"/>
          </a:bodyPr>
          <a:lstStyle/>
          <a:p>
            <a:pPr>
              <a:buClr>
                <a:srgbClr val="002060"/>
              </a:buClr>
              <a:buFont typeface="Wingdings 2" pitchFamily="18" charset="2"/>
              <a:buChar char="ë"/>
            </a:pPr>
            <a:r>
              <a:rPr lang="en-US" sz="2000" dirty="0" smtClean="0"/>
              <a:t>Interactive sense feedback as a new alternative feedback  method </a:t>
            </a:r>
          </a:p>
          <a:p>
            <a:pPr>
              <a:buClr>
                <a:srgbClr val="002060"/>
              </a:buClr>
              <a:buFont typeface="Wingdings 2" pitchFamily="18" charset="2"/>
              <a:buChar char="ë"/>
            </a:pPr>
            <a:endParaRPr lang="en-US" sz="2000" dirty="0" smtClean="0"/>
          </a:p>
          <a:p>
            <a:pPr>
              <a:buClr>
                <a:srgbClr val="002060"/>
              </a:buClr>
              <a:buFont typeface="Wingdings 2" pitchFamily="18" charset="2"/>
              <a:buChar char="ë"/>
            </a:pPr>
            <a:r>
              <a:rPr lang="en-US" sz="2000" dirty="0" smtClean="0"/>
              <a:t>Proposed methods for sense detection and representation that are effective for both normal and difficult queries </a:t>
            </a:r>
          </a:p>
          <a:p>
            <a:endParaRPr lang="en-US" sz="2000" dirty="0" smtClean="0"/>
          </a:p>
          <a:p>
            <a:pPr>
              <a:buClr>
                <a:srgbClr val="002060"/>
              </a:buClr>
              <a:buFont typeface="Wingdings 2" pitchFamily="18" charset="2"/>
              <a:buChar char="ë"/>
            </a:pPr>
            <a:r>
              <a:rPr lang="en-US" sz="2000" dirty="0" smtClean="0"/>
              <a:t>Promising upper bound performance all collections</a:t>
            </a:r>
          </a:p>
          <a:p>
            <a:endParaRPr lang="en-US" sz="2000" dirty="0" smtClean="0"/>
          </a:p>
          <a:p>
            <a:pPr>
              <a:buClr>
                <a:srgbClr val="002060"/>
              </a:buClr>
              <a:buFont typeface="Wingdings 2" pitchFamily="18" charset="2"/>
              <a:buChar char="ë"/>
            </a:pPr>
            <a:r>
              <a:rPr lang="en-US" sz="2000" dirty="0" smtClean="0"/>
              <a:t>User studies demonstrated that 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n"/>
            </a:pPr>
            <a:r>
              <a:rPr lang="en-US" sz="2000" dirty="0" smtClean="0"/>
              <a:t>users can recognize the best-performing sense in over 50% of the cases </a:t>
            </a:r>
          </a:p>
          <a:p>
            <a:pPr lvl="1">
              <a:buClr>
                <a:srgbClr val="002060"/>
              </a:buClr>
              <a:buFont typeface="Wingdings" pitchFamily="2" charset="2"/>
              <a:buChar char="n"/>
            </a:pPr>
            <a:r>
              <a:rPr lang="en-US" sz="2000" dirty="0"/>
              <a:t>u</a:t>
            </a:r>
            <a:r>
              <a:rPr lang="en-US" sz="2000" dirty="0" smtClean="0"/>
              <a:t>ser-selected senses can effectively improve  retrieval performance for difficult queries</a:t>
            </a:r>
          </a:p>
        </p:txBody>
      </p:sp>
    </p:spTree>
    <p:extLst>
      <p:ext uri="{BB962C8B-B14F-4D97-AF65-F5344CB8AC3E}">
        <p14:creationId xmlns:p14="http://schemas.microsoft.com/office/powerpoint/2010/main" val="57324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79512" y="6210866"/>
            <a:ext cx="608287" cy="365125"/>
          </a:xfrm>
          <a:ln>
            <a:noFill/>
          </a:ln>
        </p:spPr>
        <p:txBody>
          <a:bodyPr/>
          <a:lstStyle/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t>3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zh-TW" altLang="en-US" dirty="0" smtClean="0"/>
              <a:t>     </a:t>
            </a:r>
            <a:r>
              <a:rPr lang="en-US" altLang="zh-TW" sz="4300" b="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Introduction</a:t>
            </a:r>
            <a:endParaRPr lang="zh-TW" altLang="en-US" sz="43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6564" y="1268760"/>
            <a:ext cx="81938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TW" sz="2000" dirty="0"/>
              <a:t>Ambiguity of query terms is a common cause </a:t>
            </a:r>
            <a:r>
              <a:rPr lang="en-US" altLang="zh-TW" sz="2000" dirty="0" smtClean="0"/>
              <a:t>of inaccurate retrieval </a:t>
            </a:r>
            <a:r>
              <a:rPr lang="en-US" altLang="zh-TW" sz="2000" dirty="0"/>
              <a:t>results</a:t>
            </a:r>
            <a:r>
              <a:rPr lang="en-US" altLang="zh-TW" sz="20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zh-TW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sz="2000" dirty="0" smtClean="0"/>
              <a:t>Challenging task: </a:t>
            </a:r>
          </a:p>
          <a:p>
            <a:r>
              <a:rPr lang="en-US" altLang="zh-TW" sz="2000" dirty="0"/>
              <a:t> </a:t>
            </a:r>
            <a:r>
              <a:rPr lang="en-US" altLang="zh-TW" sz="2000" dirty="0" smtClean="0"/>
              <a:t>   Fully automatic sense identification and disambiguation </a:t>
            </a:r>
          </a:p>
          <a:p>
            <a:endParaRPr lang="en-US" altLang="zh-TW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TW" sz="2000" b="1" dirty="0" smtClean="0"/>
              <a:t>Ambiguous queries </a:t>
            </a:r>
            <a:r>
              <a:rPr lang="en-US" altLang="zh-TW" sz="2000" dirty="0" smtClean="0"/>
              <a:t>contain one or several </a:t>
            </a:r>
            <a:r>
              <a:rPr lang="en-US" altLang="zh-TW" sz="2000" dirty="0" err="1" smtClean="0"/>
              <a:t>polysemous</a:t>
            </a:r>
            <a:r>
              <a:rPr lang="en-US" altLang="zh-TW" sz="2000" dirty="0" smtClean="0"/>
              <a:t> terms.</a:t>
            </a:r>
          </a:p>
          <a:p>
            <a:endParaRPr lang="zh-TW" altLang="en-US" sz="2000" dirty="0"/>
          </a:p>
        </p:txBody>
      </p:sp>
      <p:sp>
        <p:nvSpPr>
          <p:cNvPr id="9" name="矩形 8"/>
          <p:cNvSpPr/>
          <p:nvPr/>
        </p:nvSpPr>
        <p:spPr>
          <a:xfrm>
            <a:off x="971600" y="4452221"/>
            <a:ext cx="1217000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cardinals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2587022" y="4477192"/>
            <a:ext cx="1080120" cy="3443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Search</a:t>
            </a:r>
            <a:endParaRPr lang="zh-TW" altLang="en-US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194532" y="3977193"/>
            <a:ext cx="729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i="1" dirty="0" smtClean="0"/>
              <a:t>Query</a:t>
            </a:r>
            <a:endParaRPr lang="zh-TW" altLang="en-US" sz="1400" i="1" dirty="0"/>
          </a:p>
        </p:txBody>
      </p:sp>
      <p:sp>
        <p:nvSpPr>
          <p:cNvPr id="12" name="橢圓 11"/>
          <p:cNvSpPr/>
          <p:nvPr/>
        </p:nvSpPr>
        <p:spPr>
          <a:xfrm>
            <a:off x="5271828" y="3645024"/>
            <a:ext cx="2952328" cy="252028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rgbClr val="C00000"/>
                </a:solidFill>
              </a:rPr>
              <a:t> Birds    </a:t>
            </a:r>
          </a:p>
          <a:p>
            <a:pPr algn="ctr"/>
            <a:endParaRPr lang="en-US" altLang="zh-TW" b="1" dirty="0" smtClean="0">
              <a:solidFill>
                <a:srgbClr val="C00000"/>
              </a:solidFill>
            </a:endParaRPr>
          </a:p>
          <a:p>
            <a:pPr algn="ctr"/>
            <a:r>
              <a:rPr lang="en-US" altLang="zh-TW" b="1" dirty="0" smtClean="0">
                <a:solidFill>
                  <a:srgbClr val="C00000"/>
                </a:solidFill>
              </a:rPr>
              <a:t> Sports   </a:t>
            </a:r>
          </a:p>
          <a:p>
            <a:pPr algn="ctr"/>
            <a:endParaRPr lang="en-US" altLang="zh-TW" b="1" dirty="0" smtClean="0">
              <a:solidFill>
                <a:srgbClr val="C00000"/>
              </a:solidFill>
            </a:endParaRPr>
          </a:p>
          <a:p>
            <a:pPr algn="ctr"/>
            <a:r>
              <a:rPr lang="en-US" altLang="zh-TW" b="1" dirty="0" smtClean="0">
                <a:solidFill>
                  <a:srgbClr val="C00000"/>
                </a:solidFill>
              </a:rPr>
              <a:t> Clergy   </a:t>
            </a:r>
          </a:p>
          <a:p>
            <a:pPr algn="ctr"/>
            <a:endParaRPr lang="zh-TW" altLang="en-US" dirty="0">
              <a:solidFill>
                <a:srgbClr val="C00000"/>
              </a:solidFill>
            </a:endParaRPr>
          </a:p>
        </p:txBody>
      </p:sp>
      <p:cxnSp>
        <p:nvCxnSpPr>
          <p:cNvPr id="14" name="直線單箭頭接點 13"/>
          <p:cNvCxnSpPr>
            <a:stCxn id="10" idx="3"/>
          </p:cNvCxnSpPr>
          <p:nvPr/>
        </p:nvCxnSpPr>
        <p:spPr>
          <a:xfrm flipV="1">
            <a:off x="3667142" y="4636887"/>
            <a:ext cx="2201002" cy="124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4516612" y="4075786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</a:rPr>
              <a:t>??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71600" y="5157192"/>
            <a:ext cx="3868051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TW" dirty="0" smtClean="0"/>
              <a:t>Query ambiguity is one of the main reasons for poor retrieval results </a:t>
            </a:r>
          </a:p>
        </p:txBody>
      </p:sp>
      <p:sp>
        <p:nvSpPr>
          <p:cNvPr id="17" name="矩形 16"/>
          <p:cNvSpPr/>
          <p:nvPr/>
        </p:nvSpPr>
        <p:spPr>
          <a:xfrm>
            <a:off x="971600" y="6148111"/>
            <a:ext cx="59766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 smtClean="0"/>
              <a:t>- </a:t>
            </a:r>
            <a:r>
              <a:rPr lang="en-US" altLang="zh-TW" dirty="0" smtClean="0"/>
              <a:t>Difficult queries are often ambiguous </a:t>
            </a:r>
          </a:p>
        </p:txBody>
      </p:sp>
    </p:spTree>
    <p:extLst>
      <p:ext uri="{BB962C8B-B14F-4D97-AF65-F5344CB8AC3E}">
        <p14:creationId xmlns:p14="http://schemas.microsoft.com/office/powerpoint/2010/main" val="189958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 txBox="1">
            <a:spLocks/>
          </p:cNvSpPr>
          <p:nvPr/>
        </p:nvSpPr>
        <p:spPr>
          <a:xfrm>
            <a:off x="179512" y="6210866"/>
            <a:ext cx="608287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pPr/>
              <a:t>30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568" y="1124744"/>
            <a:ext cx="78488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TW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gradFill flip="none" rotWithShape="1">
                  <a:gsLst>
                    <a:gs pos="0">
                      <a:srgbClr val="FFFF00">
                        <a:tint val="66000"/>
                        <a:satMod val="160000"/>
                      </a:srgbClr>
                    </a:gs>
                    <a:gs pos="50000">
                      <a:srgbClr val="FFFF00">
                        <a:tint val="44500"/>
                        <a:satMod val="160000"/>
                      </a:srgbClr>
                    </a:gs>
                    <a:gs pos="100000">
                      <a:srgbClr val="FFFF00">
                        <a:tint val="23500"/>
                        <a:satMod val="160000"/>
                      </a:srgbClr>
                    </a:gs>
                  </a:gsLst>
                  <a:lin ang="13500000" scaled="1"/>
                  <a:tileRect/>
                </a:gra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 </a:t>
            </a:r>
          </a:p>
          <a:p>
            <a:pPr algn="r"/>
            <a:r>
              <a:rPr lang="en-US" altLang="zh-TW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gradFill flip="none" rotWithShape="1">
                  <a:gsLst>
                    <a:gs pos="0">
                      <a:srgbClr val="FFFF00">
                        <a:tint val="66000"/>
                        <a:satMod val="160000"/>
                      </a:srgbClr>
                    </a:gs>
                    <a:gs pos="50000">
                      <a:srgbClr val="FFFF00">
                        <a:tint val="44500"/>
                        <a:satMod val="160000"/>
                      </a:srgbClr>
                    </a:gs>
                    <a:gs pos="100000">
                      <a:srgbClr val="FFFF00">
                        <a:tint val="23500"/>
                        <a:satMod val="160000"/>
                      </a:srgbClr>
                    </a:gs>
                  </a:gsLst>
                  <a:lin ang="13500000" scaled="1"/>
                  <a:tileRect/>
                </a:gra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for your Attention</a:t>
            </a:r>
            <a:r>
              <a:rPr lang="zh-TW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gradFill flip="none" rotWithShape="1">
                  <a:gsLst>
                    <a:gs pos="0">
                      <a:srgbClr val="FFFF00">
                        <a:tint val="66000"/>
                        <a:satMod val="160000"/>
                      </a:srgbClr>
                    </a:gs>
                    <a:gs pos="50000">
                      <a:srgbClr val="FFFF00">
                        <a:tint val="44500"/>
                        <a:satMod val="160000"/>
                      </a:srgbClr>
                    </a:gs>
                    <a:gs pos="100000">
                      <a:srgbClr val="FFFF00">
                        <a:tint val="23500"/>
                        <a:satMod val="160000"/>
                      </a:srgbClr>
                    </a:gs>
                  </a:gsLst>
                  <a:lin ang="13500000" scaled="1"/>
                  <a:tileRect/>
                </a:gra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zh-TW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gradFill flip="none" rotWithShape="1">
                  <a:gsLst>
                    <a:gs pos="0">
                      <a:srgbClr val="FFFF00">
                        <a:tint val="66000"/>
                        <a:satMod val="160000"/>
                      </a:srgbClr>
                    </a:gs>
                    <a:gs pos="50000">
                      <a:srgbClr val="FFFF00">
                        <a:tint val="44500"/>
                        <a:satMod val="160000"/>
                      </a:srgbClr>
                    </a:gs>
                    <a:gs pos="100000">
                      <a:srgbClr val="FFFF00">
                        <a:tint val="23500"/>
                        <a:satMod val="160000"/>
                      </a:srgbClr>
                    </a:gs>
                  </a:gsLst>
                  <a:lin ang="13500000" scaled="1"/>
                  <a:tileRect/>
                </a:gra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zh-TW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gradFill flip="none" rotWithShape="1">
                <a:gsLst>
                  <a:gs pos="0">
                    <a:srgbClr val="FFFF00">
                      <a:tint val="66000"/>
                      <a:satMod val="160000"/>
                    </a:srgbClr>
                  </a:gs>
                  <a:gs pos="50000">
                    <a:srgbClr val="FFFF00">
                      <a:tint val="44500"/>
                      <a:satMod val="160000"/>
                    </a:srgbClr>
                  </a:gs>
                  <a:gs pos="100000">
                    <a:srgbClr val="FFFF00">
                      <a:tint val="23500"/>
                      <a:satMod val="160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綵帶 (弧形向上) 3"/>
          <p:cNvSpPr/>
          <p:nvPr/>
        </p:nvSpPr>
        <p:spPr>
          <a:xfrm>
            <a:off x="3347864" y="5157192"/>
            <a:ext cx="2520280" cy="876196"/>
          </a:xfrm>
          <a:prstGeom prst="ellipseRibbon2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END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6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 txBox="1">
            <a:spLocks/>
          </p:cNvSpPr>
          <p:nvPr/>
        </p:nvSpPr>
        <p:spPr>
          <a:xfrm>
            <a:off x="179512" y="6210866"/>
            <a:ext cx="608287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pPr/>
              <a:t>31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矩形 5"/>
          <p:cNvSpPr/>
          <p:nvPr/>
        </p:nvSpPr>
        <p:spPr>
          <a:xfrm>
            <a:off x="483654" y="1048306"/>
            <a:ext cx="3741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Mean Average Precision (</a:t>
            </a:r>
            <a:r>
              <a:rPr lang="en-US" altLang="zh-TW" i="1" dirty="0" err="1" smtClean="0"/>
              <a:t>m</a:t>
            </a:r>
            <a:r>
              <a:rPr lang="en-US" altLang="zh-TW" dirty="0" err="1" smtClean="0"/>
              <a:t>AP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en-US" altLang="zh-TW" sz="2800" b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Supplementary material</a:t>
            </a:r>
            <a:endParaRPr lang="en-US" altLang="zh-TW" sz="2800" dirty="0"/>
          </a:p>
          <a:p>
            <a:pPr marL="0" indent="0" algn="l">
              <a:buNone/>
            </a:pPr>
            <a:endParaRPr lang="zh-TW" altLang="en-US" sz="36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流程圖: 文件 13"/>
          <p:cNvSpPr/>
          <p:nvPr/>
        </p:nvSpPr>
        <p:spPr>
          <a:xfrm>
            <a:off x="4932040" y="846138"/>
            <a:ext cx="3456384" cy="212402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 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696" y="1169958"/>
            <a:ext cx="838200" cy="1190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507" y="1136620"/>
            <a:ext cx="826765" cy="1257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171" y="1169958"/>
            <a:ext cx="740221" cy="1223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14"/>
          <p:cNvSpPr/>
          <p:nvPr/>
        </p:nvSpPr>
        <p:spPr>
          <a:xfrm>
            <a:off x="457200" y="1578233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 smtClean="0"/>
              <a:t>R</a:t>
            </a:r>
            <a:r>
              <a:rPr lang="en-US" altLang="zh-TW" i="1" baseline="-25000" dirty="0" smtClean="0"/>
              <a:t>q1</a:t>
            </a:r>
            <a:r>
              <a:rPr lang="en-US" altLang="zh-TW" dirty="0" smtClean="0"/>
              <a:t>={</a:t>
            </a:r>
            <a:r>
              <a:rPr lang="en-US" altLang="zh-TW" dirty="0"/>
              <a:t>d</a:t>
            </a:r>
            <a:r>
              <a:rPr lang="en-US" altLang="zh-TW" i="1" baseline="-25000" dirty="0"/>
              <a:t>3</a:t>
            </a:r>
            <a:r>
              <a:rPr lang="en-US" altLang="zh-TW" i="1" dirty="0"/>
              <a:t>,d</a:t>
            </a:r>
            <a:r>
              <a:rPr lang="en-US" altLang="zh-TW" i="1" baseline="-25000" dirty="0"/>
              <a:t>56</a:t>
            </a:r>
            <a:r>
              <a:rPr lang="en-US" altLang="zh-TW" i="1" dirty="0"/>
              <a:t>, d</a:t>
            </a:r>
            <a:r>
              <a:rPr lang="en-US" altLang="zh-TW" i="1" baseline="-25000" dirty="0"/>
              <a:t>129</a:t>
            </a:r>
            <a:r>
              <a:rPr lang="en-US" altLang="zh-TW" dirty="0"/>
              <a:t>}</a:t>
            </a:r>
            <a:endParaRPr lang="zh-TW" altLang="zh-TW" dirty="0"/>
          </a:p>
          <a:p>
            <a:r>
              <a:rPr lang="en-US" altLang="zh-TW" dirty="0" smtClean="0"/>
              <a:t>       Three </a:t>
            </a:r>
            <a:r>
              <a:rPr lang="en-US" altLang="zh-TW" dirty="0"/>
              <a:t>relevant </a:t>
            </a:r>
            <a:r>
              <a:rPr lang="en-US" altLang="zh-TW" dirty="0" smtClean="0"/>
              <a:t>documents</a:t>
            </a:r>
          </a:p>
          <a:p>
            <a:r>
              <a:rPr lang="en-US" altLang="zh-TW" dirty="0" smtClean="0"/>
              <a:t>        ranked </a:t>
            </a:r>
            <a:r>
              <a:rPr lang="en-US" altLang="zh-TW" dirty="0"/>
              <a:t>at </a:t>
            </a:r>
            <a:r>
              <a:rPr lang="en-US" altLang="zh-TW" dirty="0" smtClean="0"/>
              <a:t>3, 8, 15 </a:t>
            </a:r>
          </a:p>
          <a:p>
            <a:endParaRPr lang="en-US" altLang="zh-TW" dirty="0"/>
          </a:p>
          <a:p>
            <a:r>
              <a:rPr lang="en-US" altLang="zh-TW" dirty="0" smtClean="0"/>
              <a:t>Precisions are 1/3 , 2/8 , 3/15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79511" y="3009393"/>
            <a:ext cx="4690195" cy="64633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Average Precision=(0.33+0.25+0.2)/3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                 =</a:t>
            </a:r>
            <a:r>
              <a:rPr lang="en-US" altLang="zh-TW" dirty="0"/>
              <a:t>0.26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2614016" y="6017308"/>
            <a:ext cx="3328155" cy="36933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dirty="0" smtClean="0"/>
              <a:t>MAP=(0.26+0.58)/2=</a:t>
            </a:r>
            <a:r>
              <a:rPr lang="en-US" altLang="zh-TW" b="1" dirty="0"/>
              <a:t>0.42</a:t>
            </a:r>
            <a:endParaRPr lang="en-US" altLang="zh-TW" dirty="0" smtClean="0"/>
          </a:p>
        </p:txBody>
      </p:sp>
      <p:sp>
        <p:nvSpPr>
          <p:cNvPr id="22" name="流程圖: 文件 21"/>
          <p:cNvSpPr/>
          <p:nvPr/>
        </p:nvSpPr>
        <p:spPr>
          <a:xfrm>
            <a:off x="4926055" y="3212976"/>
            <a:ext cx="3456384" cy="212402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 </a:t>
            </a:r>
            <a:endParaRPr lang="zh-TW" alt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696" y="3498144"/>
            <a:ext cx="838200" cy="12362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507" y="3510523"/>
            <a:ext cx="847725" cy="1257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893" y="3498144"/>
            <a:ext cx="803499" cy="12362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457200" y="36557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 smtClean="0"/>
              <a:t>R</a:t>
            </a:r>
            <a:r>
              <a:rPr lang="en-US" altLang="zh-TW" i="1" baseline="-25000" dirty="0" smtClean="0"/>
              <a:t>q2</a:t>
            </a:r>
            <a:r>
              <a:rPr lang="en-US" altLang="zh-TW" dirty="0" smtClean="0"/>
              <a:t>={</a:t>
            </a:r>
            <a:r>
              <a:rPr lang="en-US" altLang="zh-TW" i="1" dirty="0"/>
              <a:t>d</a:t>
            </a:r>
            <a:r>
              <a:rPr lang="en-US" altLang="zh-TW" i="1" baseline="-25000" dirty="0"/>
              <a:t>3</a:t>
            </a:r>
            <a:r>
              <a:rPr lang="en-US" altLang="zh-TW" i="1" dirty="0" smtClean="0"/>
              <a:t>,</a:t>
            </a:r>
            <a:r>
              <a:rPr lang="en-US" altLang="zh-TW" i="1" dirty="0"/>
              <a:t> d</a:t>
            </a:r>
            <a:r>
              <a:rPr lang="en-US" altLang="zh-TW" i="1" baseline="-25000" dirty="0"/>
              <a:t>9</a:t>
            </a:r>
            <a:r>
              <a:rPr lang="en-US" altLang="zh-TW" i="1" dirty="0" smtClean="0"/>
              <a:t>, d</a:t>
            </a:r>
            <a:r>
              <a:rPr lang="en-US" altLang="zh-TW" i="1" baseline="-25000" dirty="0" smtClean="0"/>
              <a:t>25</a:t>
            </a:r>
            <a:r>
              <a:rPr lang="en-US" altLang="zh-TW" i="1" dirty="0" smtClean="0"/>
              <a:t> ,d</a:t>
            </a:r>
            <a:r>
              <a:rPr lang="en-US" altLang="zh-TW" i="1" baseline="-25000" dirty="0" smtClean="0"/>
              <a:t>56</a:t>
            </a:r>
            <a:r>
              <a:rPr lang="en-US" altLang="zh-TW" i="1" dirty="0" smtClean="0"/>
              <a:t> ,</a:t>
            </a:r>
            <a:r>
              <a:rPr lang="en-US" altLang="zh-TW" dirty="0" smtClean="0"/>
              <a:t>d</a:t>
            </a:r>
            <a:r>
              <a:rPr lang="en-US" altLang="zh-TW" i="1" baseline="-25000" dirty="0" smtClean="0"/>
              <a:t>123</a:t>
            </a:r>
            <a:r>
              <a:rPr lang="en-US" altLang="zh-TW" dirty="0" smtClean="0"/>
              <a:t>}</a:t>
            </a:r>
            <a:endParaRPr lang="zh-TW" altLang="zh-TW" dirty="0"/>
          </a:p>
          <a:p>
            <a:r>
              <a:rPr lang="en-US" altLang="zh-TW" dirty="0" smtClean="0"/>
              <a:t>       Three </a:t>
            </a:r>
            <a:r>
              <a:rPr lang="en-US" altLang="zh-TW" dirty="0"/>
              <a:t>relevant </a:t>
            </a:r>
            <a:r>
              <a:rPr lang="en-US" altLang="zh-TW" dirty="0" smtClean="0"/>
              <a:t>documents</a:t>
            </a:r>
          </a:p>
          <a:p>
            <a:r>
              <a:rPr lang="en-US" altLang="zh-TW" dirty="0" smtClean="0"/>
              <a:t>        ranked </a:t>
            </a:r>
            <a:r>
              <a:rPr lang="en-US" altLang="zh-TW" dirty="0"/>
              <a:t>at </a:t>
            </a:r>
            <a:r>
              <a:rPr lang="en-US" altLang="zh-TW" dirty="0" smtClean="0"/>
              <a:t>3, 8, 15 </a:t>
            </a:r>
          </a:p>
          <a:p>
            <a:endParaRPr lang="en-US" altLang="zh-TW" dirty="0"/>
          </a:p>
          <a:p>
            <a:r>
              <a:rPr lang="en-US" altLang="zh-TW" dirty="0" smtClean="0"/>
              <a:t>Precisions are 1/1,2/3,3/6,4/10,5/15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79512" y="5086884"/>
            <a:ext cx="4690194" cy="64633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Average Precision=</a:t>
            </a:r>
          </a:p>
          <a:p>
            <a:r>
              <a:rPr lang="en-US" altLang="zh-TW" dirty="0" smtClean="0"/>
              <a:t>        (1+0.67+0.5+0.4+0.33)/5=</a:t>
            </a:r>
            <a:r>
              <a:rPr lang="en-US" altLang="zh-TW" dirty="0"/>
              <a:t>0.58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79512" y="6210866"/>
            <a:ext cx="608287" cy="365125"/>
          </a:xfrm>
          <a:ln>
            <a:noFill/>
          </a:ln>
        </p:spPr>
        <p:txBody>
          <a:bodyPr/>
          <a:lstStyle/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t>4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zh-TW" altLang="en-US" dirty="0" smtClean="0"/>
              <a:t>     </a:t>
            </a:r>
            <a:r>
              <a:rPr lang="en-US" altLang="zh-TW" sz="4300" b="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Introduction</a:t>
            </a:r>
            <a:endParaRPr lang="zh-TW" altLang="en-US" sz="43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62279" y="2753791"/>
            <a:ext cx="81938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TW" sz="2000" dirty="0" smtClean="0"/>
              <a:t>Solution</a:t>
            </a:r>
            <a:endParaRPr lang="zh-TW" altLang="en-US" sz="2000" dirty="0"/>
          </a:p>
        </p:txBody>
      </p:sp>
      <p:sp>
        <p:nvSpPr>
          <p:cNvPr id="14" name="矩形 13"/>
          <p:cNvSpPr/>
          <p:nvPr/>
        </p:nvSpPr>
        <p:spPr>
          <a:xfrm>
            <a:off x="723591" y="3329855"/>
            <a:ext cx="2064989" cy="369332"/>
          </a:xfrm>
          <a:prstGeom prst="rect">
            <a:avLst/>
          </a:prstGeom>
          <a:solidFill>
            <a:srgbClr val="00B05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zh-TW" b="1" dirty="0"/>
              <a:t>Diversification</a:t>
            </a:r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3504486" y="3329855"/>
            <a:ext cx="45913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/>
              <a:t>T</a:t>
            </a:r>
            <a:r>
              <a:rPr lang="en-US" altLang="zh-TW" sz="2000" b="1" dirty="0" smtClean="0"/>
              <a:t>arget sense is minority sense</a:t>
            </a:r>
            <a:endParaRPr lang="zh-TW" altLang="en-US" sz="2000" dirty="0"/>
          </a:p>
        </p:txBody>
      </p:sp>
      <p:sp>
        <p:nvSpPr>
          <p:cNvPr id="16" name="矩形 15"/>
          <p:cNvSpPr/>
          <p:nvPr/>
        </p:nvSpPr>
        <p:spPr>
          <a:xfrm>
            <a:off x="704021" y="4976747"/>
            <a:ext cx="2818400" cy="369332"/>
          </a:xfrm>
          <a:prstGeom prst="rect">
            <a:avLst/>
          </a:prstGeom>
          <a:solidFill>
            <a:srgbClr val="00B05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zh-TW" b="1" dirty="0"/>
              <a:t>R</a:t>
            </a:r>
            <a:r>
              <a:rPr lang="en-US" altLang="zh-TW" b="1" dirty="0" smtClean="0"/>
              <a:t>elevance </a:t>
            </a:r>
            <a:r>
              <a:rPr lang="en-US" altLang="zh-TW" b="1" dirty="0"/>
              <a:t>F</a:t>
            </a:r>
            <a:r>
              <a:rPr lang="en-US" altLang="zh-TW" b="1" dirty="0" smtClean="0"/>
              <a:t>eedback</a:t>
            </a:r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3858138" y="4976747"/>
            <a:ext cx="3884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/>
              <a:t>T</a:t>
            </a:r>
            <a:r>
              <a:rPr lang="en-US" altLang="zh-TW" sz="2000" b="1" dirty="0" smtClean="0"/>
              <a:t>op documents irrelevant</a:t>
            </a:r>
            <a:endParaRPr lang="zh-TW" altLang="en-US" sz="2000" dirty="0"/>
          </a:p>
        </p:txBody>
      </p:sp>
      <p:sp>
        <p:nvSpPr>
          <p:cNvPr id="18" name="弧形箭號 (上彎) 17"/>
          <p:cNvSpPr/>
          <p:nvPr/>
        </p:nvSpPr>
        <p:spPr>
          <a:xfrm flipH="1">
            <a:off x="1397013" y="3833911"/>
            <a:ext cx="3456384" cy="720080"/>
          </a:xfrm>
          <a:prstGeom prst="curved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9" name="弧形箭號 (上彎) 18"/>
          <p:cNvSpPr/>
          <p:nvPr/>
        </p:nvSpPr>
        <p:spPr>
          <a:xfrm flipH="1">
            <a:off x="1572949" y="5562103"/>
            <a:ext cx="3456384" cy="684076"/>
          </a:xfrm>
          <a:prstGeom prst="curved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024984" y="4009285"/>
            <a:ext cx="1859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/>
              <a:t>doesn’t help </a:t>
            </a:r>
            <a:endParaRPr lang="zh-TW" altLang="en-US" dirty="0"/>
          </a:p>
        </p:txBody>
      </p:sp>
      <p:cxnSp>
        <p:nvCxnSpPr>
          <p:cNvPr id="22" name="直線接點 21"/>
          <p:cNvCxnSpPr/>
          <p:nvPr/>
        </p:nvCxnSpPr>
        <p:spPr>
          <a:xfrm>
            <a:off x="1018317" y="3153901"/>
            <a:ext cx="1537459" cy="6800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flipH="1">
            <a:off x="1018318" y="3153901"/>
            <a:ext cx="1537458" cy="6800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948301" y="4733721"/>
            <a:ext cx="2352840" cy="8553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H="1">
            <a:off x="1018316" y="4733721"/>
            <a:ext cx="2189810" cy="8553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2195302" y="5719475"/>
            <a:ext cx="1859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/>
              <a:t>doesn’t help </a:t>
            </a:r>
            <a:endParaRPr lang="zh-TW" altLang="en-US" dirty="0"/>
          </a:p>
        </p:txBody>
      </p:sp>
      <p:sp>
        <p:nvSpPr>
          <p:cNvPr id="46" name="矩形 45"/>
          <p:cNvSpPr/>
          <p:nvPr/>
        </p:nvSpPr>
        <p:spPr>
          <a:xfrm>
            <a:off x="682832" y="1232972"/>
            <a:ext cx="4033184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altLang="zh-TW" dirty="0" smtClean="0"/>
              <a:t>users submit ambiguous queries</a:t>
            </a:r>
          </a:p>
        </p:txBody>
      </p:sp>
      <p:sp>
        <p:nvSpPr>
          <p:cNvPr id="47" name="矩形 46"/>
          <p:cNvSpPr/>
          <p:nvPr/>
        </p:nvSpPr>
        <p:spPr>
          <a:xfrm>
            <a:off x="682832" y="1602304"/>
            <a:ext cx="777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spend some time and effort perusing search </a:t>
            </a:r>
            <a:r>
              <a:rPr lang="en-US" altLang="zh-TW" dirty="0" err="1" smtClean="0"/>
              <a:t>results,not</a:t>
            </a:r>
            <a:r>
              <a:rPr lang="en-US" altLang="zh-TW" dirty="0" smtClean="0"/>
              <a:t> realizing that the sense of a </a:t>
            </a:r>
            <a:r>
              <a:rPr lang="en-US" altLang="zh-TW" dirty="0" err="1" smtClean="0"/>
              <a:t>polysemous</a:t>
            </a:r>
            <a:r>
              <a:rPr lang="en-US" altLang="zh-TW" dirty="0" smtClean="0"/>
              <a:t> term that they had in mind is not the most common sense in the collection being searched.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332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 animBg="1"/>
      <p:bldP spid="19" grpId="0" animBg="1"/>
      <p:bldP spid="20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79512" y="6210866"/>
            <a:ext cx="608287" cy="365125"/>
          </a:xfrm>
          <a:ln>
            <a:noFill/>
          </a:ln>
        </p:spPr>
        <p:txBody>
          <a:bodyPr/>
          <a:lstStyle/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t>5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zh-TW" altLang="en-US" dirty="0" smtClean="0"/>
              <a:t>     </a:t>
            </a:r>
            <a:r>
              <a:rPr lang="en-US" altLang="zh-TW" sz="4300" b="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Introduction</a:t>
            </a:r>
            <a:endParaRPr lang="zh-TW" altLang="en-US" sz="43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32"/>
          <p:cNvSpPr txBox="1"/>
          <p:nvPr/>
        </p:nvSpPr>
        <p:spPr>
          <a:xfrm>
            <a:off x="364559" y="1484784"/>
            <a:ext cx="8253426" cy="6463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Can search systems improve the results for </a:t>
            </a:r>
            <a:r>
              <a:rPr lang="en-US" u="sng" dirty="0" smtClean="0"/>
              <a:t>difficult queries</a:t>
            </a:r>
            <a:r>
              <a:rPr lang="en-US" dirty="0" smtClean="0"/>
              <a:t> by </a:t>
            </a:r>
            <a:r>
              <a:rPr lang="en-US" u="sng" dirty="0" smtClean="0"/>
              <a:t>naturally leveraging user interaction</a:t>
            </a:r>
            <a:r>
              <a:rPr lang="en-US" dirty="0" smtClean="0"/>
              <a:t> to resolve lexical ambiguity?</a:t>
            </a:r>
            <a:endParaRPr lang="en-US" dirty="0"/>
          </a:p>
        </p:txBody>
      </p:sp>
      <p:sp>
        <p:nvSpPr>
          <p:cNvPr id="10" name="矩形 9"/>
          <p:cNvSpPr/>
          <p:nvPr/>
        </p:nvSpPr>
        <p:spPr>
          <a:xfrm>
            <a:off x="364559" y="2582987"/>
            <a:ext cx="8253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Ideally, sense suggestions can be </a:t>
            </a:r>
            <a:r>
              <a:rPr lang="en-US" altLang="zh-TW" dirty="0" smtClean="0"/>
              <a:t>presented as </a:t>
            </a:r>
            <a:r>
              <a:rPr lang="en-US" altLang="zh-TW" dirty="0"/>
              <a:t>clarification questions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457200" y="3106953"/>
            <a:ext cx="8003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i="1" dirty="0"/>
              <a:t>“Did you mean &lt;</a:t>
            </a:r>
            <a:r>
              <a:rPr lang="en-US" altLang="zh-TW" i="1" dirty="0" smtClean="0"/>
              <a:t>ambiguous query </a:t>
            </a:r>
            <a:r>
              <a:rPr lang="en-US" altLang="zh-TW" i="1" dirty="0"/>
              <a:t>term&gt; as &lt;sense label</a:t>
            </a:r>
            <a:r>
              <a:rPr lang="en-US" altLang="zh-TW" i="1" dirty="0" smtClean="0"/>
              <a:t>&gt;?”</a:t>
            </a:r>
            <a:endParaRPr lang="zh-TW" altLang="en-US" dirty="0"/>
          </a:p>
        </p:txBody>
      </p:sp>
      <p:sp>
        <p:nvSpPr>
          <p:cNvPr id="12" name="向下箭號 11"/>
          <p:cNvSpPr/>
          <p:nvPr/>
        </p:nvSpPr>
        <p:spPr>
          <a:xfrm>
            <a:off x="3995936" y="3476285"/>
            <a:ext cx="195064" cy="312755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下箭號 12"/>
          <p:cNvSpPr/>
          <p:nvPr/>
        </p:nvSpPr>
        <p:spPr>
          <a:xfrm>
            <a:off x="6804248" y="3476285"/>
            <a:ext cx="195064" cy="312755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3311844" y="3890665"/>
            <a:ext cx="15632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TW" sz="240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cardinals</a:t>
            </a:r>
            <a:endParaRPr lang="zh-TW" altLang="en-US" sz="2400" dirty="0" smtClean="0">
              <a:ln>
                <a:solidFill>
                  <a:srgbClr val="00206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342171" y="3780162"/>
            <a:ext cx="111921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altLang="zh-TW" sz="2400" dirty="0">
                <a:solidFill>
                  <a:srgbClr val="C00000"/>
                </a:solidFill>
              </a:rPr>
              <a:t>b</a:t>
            </a:r>
            <a:r>
              <a:rPr lang="en-US" altLang="zh-TW" sz="2400" dirty="0" smtClean="0">
                <a:solidFill>
                  <a:srgbClr val="C00000"/>
                </a:solidFill>
              </a:rPr>
              <a:t>ird</a:t>
            </a:r>
          </a:p>
          <a:p>
            <a:pPr algn="ctr"/>
            <a:r>
              <a:rPr lang="en-US" altLang="zh-TW" sz="2400" dirty="0">
                <a:solidFill>
                  <a:srgbClr val="C00000"/>
                </a:solidFill>
              </a:rPr>
              <a:t>s</a:t>
            </a:r>
            <a:r>
              <a:rPr lang="en-US" altLang="zh-TW" sz="2400" dirty="0" smtClean="0">
                <a:solidFill>
                  <a:srgbClr val="C00000"/>
                </a:solidFill>
              </a:rPr>
              <a:t>port</a:t>
            </a:r>
          </a:p>
          <a:p>
            <a:pPr algn="ctr"/>
            <a:r>
              <a:rPr lang="en-US" altLang="zh-TW" sz="2400" dirty="0">
                <a:solidFill>
                  <a:srgbClr val="C00000"/>
                </a:solidFill>
              </a:rPr>
              <a:t>c</a:t>
            </a:r>
            <a:r>
              <a:rPr lang="en-US" altLang="zh-TW" sz="2400" dirty="0" smtClean="0">
                <a:solidFill>
                  <a:srgbClr val="C00000"/>
                </a:solidFill>
              </a:rPr>
              <a:t>lergy</a:t>
            </a:r>
          </a:p>
        </p:txBody>
      </p:sp>
      <p:sp>
        <p:nvSpPr>
          <p:cNvPr id="16" name="矩形 15"/>
          <p:cNvSpPr/>
          <p:nvPr/>
        </p:nvSpPr>
        <p:spPr>
          <a:xfrm>
            <a:off x="279120" y="5486184"/>
            <a:ext cx="85169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TW" dirty="0"/>
              <a:t>U</a:t>
            </a:r>
            <a:r>
              <a:rPr lang="en-US" altLang="zh-TW" dirty="0" smtClean="0"/>
              <a:t>sers can leverage their intelligence and world knowledge to interpret the signals from the system and make the final decision.</a:t>
            </a:r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279120" y="5067723"/>
            <a:ext cx="84315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search systems can infer the collection-specific senses of query terms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362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79512" y="6210866"/>
            <a:ext cx="608287" cy="365125"/>
          </a:xfrm>
          <a:ln>
            <a:noFill/>
          </a:ln>
        </p:spPr>
        <p:txBody>
          <a:bodyPr/>
          <a:lstStyle/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t>6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zh-TW" altLang="en-US" dirty="0" smtClean="0"/>
              <a:t>     </a:t>
            </a:r>
            <a:r>
              <a:rPr lang="en-US" altLang="zh-TW" sz="4300" b="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Introduction</a:t>
            </a:r>
            <a:endParaRPr lang="zh-TW" altLang="en-US" sz="43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6564" y="1268760"/>
            <a:ext cx="86259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/>
              <a:t>interactive sense feedback </a:t>
            </a:r>
            <a:r>
              <a:rPr lang="en-US" altLang="zh-TW" sz="2000" dirty="0"/>
              <a:t>needs to </a:t>
            </a:r>
            <a:r>
              <a:rPr lang="en-US" altLang="zh-TW" sz="2000" dirty="0" smtClean="0"/>
              <a:t>address </a:t>
            </a:r>
            <a:r>
              <a:rPr lang="en-US" altLang="zh-TW" sz="2000" dirty="0"/>
              <a:t>two </a:t>
            </a:r>
            <a:r>
              <a:rPr lang="en-US" altLang="zh-TW" sz="2000" dirty="0" smtClean="0"/>
              <a:t>major problems:</a:t>
            </a:r>
          </a:p>
          <a:p>
            <a:endParaRPr lang="en-US" altLang="zh-TW" sz="2000" dirty="0"/>
          </a:p>
          <a:p>
            <a:pPr marL="342900" indent="-342900">
              <a:buFont typeface="Verdana" pitchFamily="34" charset="0"/>
              <a:buChar char="─"/>
            </a:pPr>
            <a:r>
              <a:rPr lang="en-US" altLang="zh-TW" sz="2000" dirty="0" smtClean="0"/>
              <a:t>Designing </a:t>
            </a:r>
            <a:r>
              <a:rPr lang="en-US" altLang="zh-TW" sz="2000" dirty="0"/>
              <a:t>an efficient algorithm for </a:t>
            </a:r>
            <a:r>
              <a:rPr lang="en-US" altLang="zh-TW" sz="2000" dirty="0" smtClean="0"/>
              <a:t>automatic off-line identification </a:t>
            </a:r>
            <a:r>
              <a:rPr lang="en-US" altLang="zh-TW" sz="2000" dirty="0"/>
              <a:t>of discriminative senses of </a:t>
            </a:r>
            <a:r>
              <a:rPr lang="en-US" altLang="zh-TW" sz="2000" dirty="0" smtClean="0"/>
              <a:t>query terms.</a:t>
            </a:r>
          </a:p>
          <a:p>
            <a:r>
              <a:rPr lang="en-US" altLang="zh-TW" sz="2000" dirty="0"/>
              <a:t> </a:t>
            </a:r>
            <a:r>
              <a:rPr lang="en-US" altLang="zh-TW" sz="2000" dirty="0" smtClean="0"/>
              <a:t>   </a:t>
            </a:r>
            <a:r>
              <a:rPr lang="en-US" altLang="zh-TW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SENSE </a:t>
            </a:r>
            <a:r>
              <a:rPr lang="en-US" altLang="zh-TW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DETECTION</a:t>
            </a:r>
          </a:p>
          <a:p>
            <a:endParaRPr lang="en-US" altLang="zh-TW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altLang="zh-TW" b="1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altLang="zh-TW" b="1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altLang="zh-TW" b="1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342900" indent="-342900">
              <a:buFont typeface="Verdana" pitchFamily="34" charset="0"/>
              <a:buChar char="─"/>
            </a:pPr>
            <a:r>
              <a:rPr lang="en-US" altLang="zh-TW" sz="2000" dirty="0" smtClean="0"/>
              <a:t>How to </a:t>
            </a:r>
            <a:r>
              <a:rPr lang="en-US" altLang="zh-TW" sz="2000" dirty="0"/>
              <a:t>generate a representation of the discovered senses in </a:t>
            </a:r>
            <a:r>
              <a:rPr lang="en-US" altLang="zh-TW" sz="2000" dirty="0" smtClean="0"/>
              <a:t>such a </a:t>
            </a:r>
            <a:r>
              <a:rPr lang="en-US" altLang="zh-TW" sz="2000" dirty="0"/>
              <a:t>way that each sense is easily interpretable and the best</a:t>
            </a:r>
          </a:p>
          <a:p>
            <a:r>
              <a:rPr lang="en-US" altLang="zh-TW" sz="2000" dirty="0" smtClean="0"/>
              <a:t>    sense is </a:t>
            </a:r>
            <a:r>
              <a:rPr lang="en-US" altLang="zh-TW" sz="2000" dirty="0"/>
              <a:t>easily identifiable by the users</a:t>
            </a:r>
            <a:r>
              <a:rPr lang="en-US" altLang="zh-TW" sz="2000" dirty="0" smtClean="0"/>
              <a:t>.</a:t>
            </a:r>
          </a:p>
          <a:p>
            <a:r>
              <a:rPr lang="en-US" altLang="zh-TW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  <a:r>
              <a:rPr lang="en-US" altLang="zh-TW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SENSE PRESENTATION</a:t>
            </a:r>
          </a:p>
        </p:txBody>
      </p:sp>
      <p:sp>
        <p:nvSpPr>
          <p:cNvPr id="9" name="圓角矩形 8"/>
          <p:cNvSpPr/>
          <p:nvPr/>
        </p:nvSpPr>
        <p:spPr>
          <a:xfrm>
            <a:off x="806624" y="2996952"/>
            <a:ext cx="6768752" cy="576064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806624" y="2941215"/>
            <a:ext cx="7005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Compare algorithms </a:t>
            </a:r>
            <a:r>
              <a:rPr lang="en-US" altLang="zh-TW" dirty="0"/>
              <a:t>based on their upper bound retrieval </a:t>
            </a:r>
            <a:r>
              <a:rPr lang="en-US" altLang="zh-TW" dirty="0" smtClean="0"/>
              <a:t>performance and </a:t>
            </a:r>
            <a:r>
              <a:rPr lang="en-US" altLang="zh-TW" dirty="0"/>
              <a:t>select the best performing one.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806624" y="5239078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TW" dirty="0" smtClean="0"/>
              <a:t>Propose </a:t>
            </a:r>
            <a:r>
              <a:rPr lang="en-US" altLang="zh-TW" dirty="0"/>
              <a:t>several </a:t>
            </a:r>
            <a:r>
              <a:rPr lang="en-US" altLang="zh-TW" dirty="0" smtClean="0"/>
              <a:t>methods </a:t>
            </a:r>
            <a:r>
              <a:rPr lang="en-US" altLang="zh-TW" dirty="0"/>
              <a:t>for concise representation of the </a:t>
            </a:r>
            <a:r>
              <a:rPr lang="en-US" altLang="zh-TW" dirty="0" smtClean="0"/>
              <a:t>discovered senses. </a:t>
            </a:r>
          </a:p>
          <a:p>
            <a:pPr algn="just"/>
            <a:r>
              <a:rPr lang="en-US" altLang="zh-TW" dirty="0"/>
              <a:t>E</a:t>
            </a:r>
            <a:r>
              <a:rPr lang="en-US" altLang="zh-TW" dirty="0" smtClean="0"/>
              <a:t>valuate </a:t>
            </a:r>
            <a:r>
              <a:rPr lang="en-US" altLang="zh-TW" dirty="0"/>
              <a:t>the </a:t>
            </a:r>
            <a:r>
              <a:rPr lang="en-US" altLang="zh-TW" dirty="0" smtClean="0"/>
              <a:t>effectiveness of </a:t>
            </a:r>
            <a:r>
              <a:rPr lang="en-US" altLang="zh-TW" dirty="0"/>
              <a:t>each method with the actual retrieval </a:t>
            </a:r>
            <a:r>
              <a:rPr lang="en-US" altLang="zh-TW" dirty="0" smtClean="0"/>
              <a:t>performance of </a:t>
            </a:r>
            <a:r>
              <a:rPr lang="en-US" altLang="zh-TW" dirty="0"/>
              <a:t>user sense selections.</a:t>
            </a:r>
            <a:endParaRPr lang="zh-TW" altLang="en-US" dirty="0"/>
          </a:p>
        </p:txBody>
      </p:sp>
      <p:sp>
        <p:nvSpPr>
          <p:cNvPr id="13" name="圓角矩形 12"/>
          <p:cNvSpPr/>
          <p:nvPr/>
        </p:nvSpPr>
        <p:spPr>
          <a:xfrm>
            <a:off x="806624" y="5237267"/>
            <a:ext cx="6768752" cy="1202140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284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79512" y="6210866"/>
            <a:ext cx="608287" cy="365125"/>
          </a:xfrm>
          <a:ln>
            <a:noFill/>
          </a:ln>
        </p:spPr>
        <p:txBody>
          <a:bodyPr/>
          <a:lstStyle/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t>7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zh-TW" altLang="en-US" dirty="0" smtClean="0"/>
              <a:t> </a:t>
            </a:r>
            <a:r>
              <a:rPr lang="en-US" altLang="zh-TW" sz="4000" b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Interactive Sense Feedback</a:t>
            </a:r>
            <a:endParaRPr lang="en-US" altLang="zh-TW" sz="4000" dirty="0" smtClean="0"/>
          </a:p>
          <a:p>
            <a:pPr marL="0" indent="0" algn="l">
              <a:buNone/>
            </a:pPr>
            <a:r>
              <a:rPr lang="en-US" altLang="zh-TW" sz="43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endParaRPr lang="zh-TW" altLang="en-US" sz="2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3685547456"/>
              </p:ext>
            </p:extLst>
          </p:nvPr>
        </p:nvGraphicFramePr>
        <p:xfrm>
          <a:off x="1043608" y="1397000"/>
          <a:ext cx="7272808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027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zh-TW" altLang="en-US" dirty="0" smtClean="0"/>
              <a:t> </a:t>
            </a:r>
            <a:r>
              <a:rPr lang="en-US" altLang="zh-TW" sz="4000" b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Interactive Sense Feedback</a:t>
            </a:r>
            <a:endParaRPr lang="en-US" altLang="zh-TW" sz="4000" dirty="0" smtClean="0"/>
          </a:p>
          <a:p>
            <a:pPr marL="0" indent="0" algn="l">
              <a:buNone/>
            </a:pPr>
            <a:r>
              <a:rPr lang="en-US" altLang="zh-TW" sz="43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endParaRPr lang="zh-TW" altLang="en-US" sz="2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9552" y="1232972"/>
            <a:ext cx="1425116" cy="369332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TW" dirty="0" smtClean="0"/>
              <a:t>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457200" y="1784480"/>
                <a:ext cx="7931224" cy="41709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indent="-514350" algn="just">
                  <a:buFont typeface="+mj-lt"/>
                  <a:buAutoNum type="arabicPeriod"/>
                </a:pPr>
                <a:r>
                  <a:rPr lang="en-US" altLang="zh-TW" dirty="0" smtClean="0"/>
                  <a:t>Preprocess the collection to construct a |V| x |V| </a:t>
                </a:r>
                <a:r>
                  <a:rPr lang="en-US" altLang="zh-TW" b="1" dirty="0" smtClean="0"/>
                  <a:t>contextual</a:t>
                </a:r>
                <a:r>
                  <a:rPr lang="en-US" altLang="zh-TW" dirty="0" smtClean="0"/>
                  <a:t> </a:t>
                </a:r>
                <a:r>
                  <a:rPr lang="en-US" altLang="zh-TW" b="1" dirty="0" smtClean="0"/>
                  <a:t>term similarity matrix</a:t>
                </a:r>
                <a:r>
                  <a:rPr lang="en-US" altLang="zh-TW" dirty="0" smtClean="0"/>
                  <a:t> (rows: all semantically related terms to each term in V) 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altLang="zh-TW" dirty="0" smtClean="0"/>
              </a:p>
              <a:p>
                <a:r>
                  <a:rPr lang="en-US" altLang="zh-TW" dirty="0"/>
                  <a:t> </a:t>
                </a:r>
                <a:r>
                  <a:rPr lang="en-US" altLang="zh-TW" dirty="0" smtClean="0"/>
                  <a:t>       </a:t>
                </a:r>
                <a:r>
                  <a:rPr lang="en-US" altLang="zh-TW" sz="1600" dirty="0"/>
                  <a:t>w</a:t>
                </a:r>
                <a:r>
                  <a:rPr lang="en-US" altLang="zh-TW" sz="1600" dirty="0" smtClean="0"/>
                  <a:t>1’ w2’ w3’ w4’  w5’</a:t>
                </a:r>
                <a:r>
                  <a:rPr lang="en-US" altLang="zh-TW" dirty="0" smtClean="0"/>
                  <a:t>  </a:t>
                </a:r>
              </a:p>
              <a:p>
                <a:r>
                  <a:rPr lang="en-US" altLang="zh-TW" dirty="0" smtClean="0"/>
                  <a:t>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smtClean="0">
                                <a:latin typeface="Cambria Math"/>
                              </a:rPr>
                            </m:ctrlPr>
                          </m:mPr>
                          <m:mr>
                            <m:e/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  <m:e/>
                          </m:mr>
                        </m:m>
                      </m:e>
                    </m:d>
                  </m:oMath>
                </a14:m>
                <a:endParaRPr lang="en-US" altLang="zh-TW" dirty="0" smtClean="0"/>
              </a:p>
              <a:p>
                <a:endParaRPr lang="en-US" altLang="zh-TW" dirty="0" smtClean="0"/>
              </a:p>
              <a:p>
                <a:endParaRPr lang="en-US" altLang="zh-TW" dirty="0" smtClean="0"/>
              </a:p>
              <a:p>
                <a:r>
                  <a:rPr lang="en-US" altLang="zh-TW" dirty="0" smtClean="0"/>
                  <a:t>MI:</a:t>
                </a:r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endParaRPr lang="en-US" altLang="zh-TW" dirty="0" smtClean="0"/>
              </a:p>
              <a:p>
                <a:endParaRPr lang="en-US" altLang="zh-TW" dirty="0" smtClean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784480"/>
                <a:ext cx="7931224" cy="4170950"/>
              </a:xfrm>
              <a:prstGeom prst="rect">
                <a:avLst/>
              </a:prstGeom>
              <a:blipFill rotWithShape="1">
                <a:blip r:embed="rId3"/>
                <a:stretch>
                  <a:fillRect l="-615" t="-731" r="-6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/>
          <p:cNvSpPr txBox="1"/>
          <p:nvPr/>
        </p:nvSpPr>
        <p:spPr>
          <a:xfrm>
            <a:off x="754042" y="3140968"/>
            <a:ext cx="482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w1</a:t>
            </a:r>
          </a:p>
          <a:p>
            <a:r>
              <a:rPr lang="en-US" altLang="zh-TW" sz="1600" dirty="0" smtClean="0"/>
              <a:t>w2</a:t>
            </a:r>
          </a:p>
          <a:p>
            <a:r>
              <a:rPr lang="en-US" altLang="zh-TW" sz="1600" dirty="0" smtClean="0"/>
              <a:t>w3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27306" y="2617748"/>
            <a:ext cx="18373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i="1" dirty="0" smtClean="0"/>
              <a:t>S:sparse matrix</a:t>
            </a:r>
            <a:endParaRPr lang="zh-TW" altLang="en-US" sz="1600" i="1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352873" y="3140967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S</a:t>
            </a:r>
            <a:r>
              <a:rPr lang="en-US" altLang="zh-TW" sz="1600" baseline="-25000" dirty="0" err="1" smtClean="0"/>
              <a:t>ij</a:t>
            </a:r>
            <a:r>
              <a:rPr lang="en-US" altLang="zh-TW" sz="1600" dirty="0" smtClean="0"/>
              <a:t>: </a:t>
            </a:r>
            <a:r>
              <a:rPr lang="en-US" altLang="zh-TW" sz="1600" i="1" dirty="0" smtClean="0"/>
              <a:t>the </a:t>
            </a:r>
            <a:r>
              <a:rPr lang="en-US" altLang="zh-TW" sz="1600" i="1" dirty="0"/>
              <a:t>strength of semantic relatedness</a:t>
            </a:r>
          </a:p>
          <a:p>
            <a:r>
              <a:rPr lang="en-US" altLang="zh-TW" sz="1600" i="1" dirty="0"/>
              <a:t>of the words </a:t>
            </a:r>
            <a:r>
              <a:rPr lang="en-US" altLang="zh-TW" sz="1600" i="1" dirty="0" err="1"/>
              <a:t>wi</a:t>
            </a:r>
            <a:r>
              <a:rPr lang="en-US" altLang="zh-TW" sz="1600" i="1" dirty="0"/>
              <a:t> and </a:t>
            </a:r>
            <a:r>
              <a:rPr lang="en-US" altLang="zh-TW" sz="1600" i="1" dirty="0" err="1"/>
              <a:t>wj</a:t>
            </a:r>
            <a:r>
              <a:rPr lang="en-US" altLang="zh-TW" sz="1600" i="1" dirty="0"/>
              <a:t> in a document collection C.</a:t>
            </a:r>
            <a:endParaRPr lang="zh-TW" altLang="en-US" sz="1600" dirty="0"/>
          </a:p>
        </p:txBody>
      </p:sp>
      <p:sp>
        <p:nvSpPr>
          <p:cNvPr id="12" name="右彎箭號 11"/>
          <p:cNvSpPr/>
          <p:nvPr/>
        </p:nvSpPr>
        <p:spPr>
          <a:xfrm flipV="1">
            <a:off x="3923928" y="3988449"/>
            <a:ext cx="864096" cy="467707"/>
          </a:xfrm>
          <a:prstGeom prst="bentArrow">
            <a:avLst/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788024" y="3809825"/>
            <a:ext cx="4025461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dirty="0" smtClean="0"/>
              <a:t>Mutual Information</a:t>
            </a:r>
          </a:p>
          <a:p>
            <a:r>
              <a:rPr lang="en-US" altLang="zh-TW" dirty="0" smtClean="0"/>
              <a:t>Hyperspace Analog to Language</a:t>
            </a:r>
            <a:endParaRPr lang="zh-TW" altLang="en-US" dirty="0"/>
          </a:p>
        </p:txBody>
      </p:sp>
      <p:sp>
        <p:nvSpPr>
          <p:cNvPr id="14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79512" y="6210866"/>
            <a:ext cx="608287" cy="365125"/>
          </a:xfrm>
          <a:ln>
            <a:noFill/>
          </a:ln>
        </p:spPr>
        <p:txBody>
          <a:bodyPr/>
          <a:lstStyle/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t>8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0" y="4869160"/>
            <a:ext cx="6391275" cy="790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14"/>
          <p:cNvSpPr/>
          <p:nvPr/>
        </p:nvSpPr>
        <p:spPr>
          <a:xfrm>
            <a:off x="581508" y="5805264"/>
            <a:ext cx="78069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err="1"/>
              <a:t>X</a:t>
            </a:r>
            <a:r>
              <a:rPr lang="en-US" altLang="zh-TW" baseline="-25000" dirty="0" err="1"/>
              <a:t>w</a:t>
            </a:r>
            <a:r>
              <a:rPr lang="en-US" altLang="zh-TW" i="1" dirty="0" smtClean="0"/>
              <a:t> </a:t>
            </a:r>
            <a:r>
              <a:rPr lang="en-US" altLang="zh-TW" dirty="0"/>
              <a:t>and X</a:t>
            </a:r>
            <a:r>
              <a:rPr lang="en-US" altLang="zh-TW" baseline="-25000" dirty="0"/>
              <a:t>v</a:t>
            </a:r>
            <a:r>
              <a:rPr lang="en-US" altLang="zh-TW" i="1" dirty="0" smtClean="0"/>
              <a:t> </a:t>
            </a:r>
            <a:r>
              <a:rPr lang="en-US" altLang="zh-TW" dirty="0"/>
              <a:t>are binary variables indicating whether </a:t>
            </a:r>
            <a:r>
              <a:rPr lang="en-US" altLang="zh-TW" i="1" dirty="0" smtClean="0"/>
              <a:t>w </a:t>
            </a:r>
            <a:r>
              <a:rPr lang="en-US" altLang="zh-TW" dirty="0" smtClean="0"/>
              <a:t>or </a:t>
            </a:r>
            <a:r>
              <a:rPr lang="en-US" altLang="zh-TW" i="1" dirty="0"/>
              <a:t>v </a:t>
            </a:r>
            <a:r>
              <a:rPr lang="en-US" altLang="zh-TW" dirty="0"/>
              <a:t>are present or absent in a document.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95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79512" y="6210866"/>
            <a:ext cx="608287" cy="365125"/>
          </a:xfrm>
          <a:ln>
            <a:noFill/>
          </a:ln>
        </p:spPr>
        <p:txBody>
          <a:bodyPr/>
          <a:lstStyle/>
          <a:p>
            <a:fld id="{CA54B600-74FE-4429-B57E-51204204B9BC}" type="slidenum">
              <a:rPr lang="zh-TW" altLang="en-US" smtClean="0">
                <a:ln>
                  <a:solidFill>
                    <a:schemeClr val="tx1"/>
                  </a:solidFill>
                </a:ln>
              </a:rPr>
              <a:t>9</a:t>
            </a:fld>
            <a:endParaRPr lang="zh-TW" altLang="en-US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134159"/>
              </p:ext>
            </p:extLst>
          </p:nvPr>
        </p:nvGraphicFramePr>
        <p:xfrm>
          <a:off x="755576" y="332656"/>
          <a:ext cx="7416824" cy="35102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435932"/>
                <a:gridCol w="49808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0" i="1" dirty="0" smtClean="0"/>
                        <a:t>p</a:t>
                      </a:r>
                      <a:r>
                        <a:rPr lang="en-US" altLang="zh-TW" b="0" dirty="0" smtClean="0"/>
                        <a:t>(</a:t>
                      </a:r>
                      <a:r>
                        <a:rPr lang="en-US" altLang="zh-TW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b="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zh-TW" sz="1800" b="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b="0" i="1" dirty="0" smtClean="0"/>
                        <a:t> </a:t>
                      </a:r>
                      <a:r>
                        <a:rPr lang="en-US" altLang="zh-TW" b="0" dirty="0" smtClean="0"/>
                        <a:t>= 1) 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i="1" dirty="0" smtClean="0"/>
                        <a:t>c</a:t>
                      </a:r>
                      <a:r>
                        <a:rPr lang="en-US" altLang="zh-TW" b="0" dirty="0" smtClean="0"/>
                        <a:t>(</a:t>
                      </a:r>
                      <a:r>
                        <a:rPr lang="en-US" altLang="zh-TW" b="0" i="0" dirty="0" err="1" smtClean="0"/>
                        <a:t>X</a:t>
                      </a:r>
                      <a:r>
                        <a:rPr lang="en-US" altLang="zh-TW" sz="1800" b="0" i="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zh-TW" b="0" i="0" dirty="0" smtClean="0"/>
                        <a:t> </a:t>
                      </a:r>
                      <a:r>
                        <a:rPr lang="en-US" altLang="zh-TW" b="0" dirty="0" smtClean="0"/>
                        <a:t>= 1)/N</a:t>
                      </a:r>
                      <a:endParaRPr lang="en-US" altLang="zh-TW" b="0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 smtClean="0"/>
                        <a:t>p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0) 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 </a:t>
                      </a:r>
                      <a:r>
                        <a:rPr lang="en-US" altLang="zh-TW" i="1" dirty="0" smtClean="0"/>
                        <a:t>− p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1)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 smtClean="0"/>
                        <a:t>p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1) 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 smtClean="0"/>
                        <a:t>c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1)/N</a:t>
                      </a:r>
                      <a:endParaRPr lang="en-US" altLang="zh-TW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 smtClean="0"/>
                        <a:t>p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0) 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 </a:t>
                      </a:r>
                      <a:r>
                        <a:rPr lang="en-US" altLang="zh-TW" i="1" dirty="0" smtClean="0"/>
                        <a:t>− p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1)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 smtClean="0"/>
                        <a:t>p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1,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1) 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 smtClean="0"/>
                        <a:t>c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1</a:t>
                      </a:r>
                      <a:r>
                        <a:rPr lang="en-US" altLang="zh-TW" i="1" dirty="0" smtClean="0"/>
                        <a:t>,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1)/</a:t>
                      </a:r>
                      <a:r>
                        <a:rPr lang="en-US" altLang="zh-TW" i="1" dirty="0" smtClean="0"/>
                        <a:t>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 smtClean="0"/>
                        <a:t>p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1,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0) 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[</a:t>
                      </a:r>
                      <a:r>
                        <a:rPr lang="fr-FR" altLang="zh-TW" i="1" dirty="0" smtClean="0"/>
                        <a:t>c</a:t>
                      </a:r>
                      <a:r>
                        <a:rPr lang="fr-FR" altLang="zh-TW" dirty="0" smtClean="0"/>
                        <a:t>(</a:t>
                      </a:r>
                      <a:r>
                        <a:rPr lang="en-US" altLang="zh-TW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fr-FR" altLang="zh-TW" i="1" dirty="0" smtClean="0"/>
                        <a:t> </a:t>
                      </a:r>
                      <a:r>
                        <a:rPr lang="fr-FR" altLang="zh-TW" dirty="0" smtClean="0"/>
                        <a:t>= 1) </a:t>
                      </a:r>
                      <a:r>
                        <a:rPr lang="fr-FR" altLang="zh-TW" i="1" dirty="0" smtClean="0"/>
                        <a:t>− c</a:t>
                      </a:r>
                      <a:r>
                        <a:rPr lang="fr-FR" altLang="zh-TW" dirty="0" smtClean="0"/>
                        <a:t>(</a:t>
                      </a:r>
                      <a:r>
                        <a:rPr lang="en-US" altLang="zh-TW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fr-FR" altLang="zh-TW" i="1" dirty="0" smtClean="0"/>
                        <a:t> </a:t>
                      </a:r>
                      <a:r>
                        <a:rPr lang="fr-FR" altLang="zh-TW" dirty="0" smtClean="0"/>
                        <a:t>= 1</a:t>
                      </a:r>
                      <a:r>
                        <a:rPr lang="fr-FR" altLang="zh-TW" i="1" dirty="0" smtClean="0"/>
                        <a:t>,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fr-FR" altLang="zh-TW" i="1" dirty="0" smtClean="0"/>
                        <a:t> </a:t>
                      </a:r>
                      <a:r>
                        <a:rPr lang="fr-FR" altLang="zh-TW" dirty="0" smtClean="0"/>
                        <a:t>= 1)]/</a:t>
                      </a:r>
                      <a:r>
                        <a:rPr lang="en-US" altLang="zh-TW" i="1" dirty="0" smtClean="0"/>
                        <a:t>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 smtClean="0"/>
                        <a:t>p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0,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1) 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[</a:t>
                      </a:r>
                      <a:r>
                        <a:rPr lang="fr-FR" altLang="zh-TW" i="1" dirty="0" smtClean="0"/>
                        <a:t>c</a:t>
                      </a:r>
                      <a:r>
                        <a:rPr lang="fr-FR" altLang="zh-TW" dirty="0" smtClean="0"/>
                        <a:t>(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fr-FR" altLang="zh-TW" i="1" dirty="0" smtClean="0"/>
                        <a:t> </a:t>
                      </a:r>
                      <a:r>
                        <a:rPr lang="fr-FR" altLang="zh-TW" dirty="0" smtClean="0"/>
                        <a:t>= 1) </a:t>
                      </a:r>
                      <a:r>
                        <a:rPr lang="fr-FR" altLang="zh-TW" i="1" dirty="0" smtClean="0"/>
                        <a:t>− c</a:t>
                      </a:r>
                      <a:r>
                        <a:rPr lang="fr-FR" altLang="zh-TW" dirty="0" smtClean="0"/>
                        <a:t>(</a:t>
                      </a:r>
                      <a:r>
                        <a:rPr lang="en-US" altLang="zh-TW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fr-FR" altLang="zh-TW" i="1" dirty="0" smtClean="0"/>
                        <a:t> </a:t>
                      </a:r>
                      <a:r>
                        <a:rPr lang="fr-FR" altLang="zh-TW" dirty="0" smtClean="0"/>
                        <a:t>= 1</a:t>
                      </a:r>
                      <a:r>
                        <a:rPr lang="fr-FR" altLang="zh-TW" i="1" dirty="0" smtClean="0"/>
                        <a:t>,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fr-FR" altLang="zh-TW" i="1" dirty="0" smtClean="0"/>
                        <a:t> </a:t>
                      </a:r>
                      <a:r>
                        <a:rPr lang="fr-FR" altLang="zh-TW" dirty="0" smtClean="0"/>
                        <a:t>= 1)]/</a:t>
                      </a:r>
                      <a:r>
                        <a:rPr lang="en-US" altLang="zh-TW" i="1" dirty="0" smtClean="0"/>
                        <a:t>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 smtClean="0"/>
                        <a:t>p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0,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0) 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</a:t>
                      </a:r>
                      <a:r>
                        <a:rPr lang="en-US" altLang="zh-TW" i="1" dirty="0" smtClean="0"/>
                        <a:t>− p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1</a:t>
                      </a:r>
                      <a:r>
                        <a:rPr lang="en-US" altLang="zh-TW" i="1" dirty="0" smtClean="0"/>
                        <a:t>,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0) </a:t>
                      </a:r>
                      <a:r>
                        <a:rPr lang="en-US" altLang="zh-TW" i="1" dirty="0" smtClean="0"/>
                        <a:t>−p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0</a:t>
                      </a:r>
                      <a:r>
                        <a:rPr lang="en-US" altLang="zh-TW" i="1" dirty="0" smtClean="0"/>
                        <a:t>,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1) </a:t>
                      </a:r>
                      <a:r>
                        <a:rPr lang="en-US" altLang="zh-TW" i="1" dirty="0" smtClean="0"/>
                        <a:t>− p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en-US" altLang="zh-TW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TW" sz="1800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1</a:t>
                      </a:r>
                      <a:r>
                        <a:rPr lang="en-US" altLang="zh-TW" i="1" dirty="0" smtClean="0"/>
                        <a:t>,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r>
                        <a:rPr lang="en-US" altLang="zh-TW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zh-TW" i="1" dirty="0" smtClean="0"/>
                        <a:t> </a:t>
                      </a:r>
                      <a:r>
                        <a:rPr lang="en-US" altLang="zh-TW" dirty="0" smtClean="0"/>
                        <a:t>= 1)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1863293" y="5594755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Two words tend to occur in the same </a:t>
            </a:r>
            <a:r>
              <a:rPr lang="en-US" altLang="zh-TW" dirty="0" err="1" smtClean="0"/>
              <a:t>document,the</a:t>
            </a:r>
            <a:endParaRPr lang="en-US" altLang="zh-TW" dirty="0" smtClean="0"/>
          </a:p>
          <a:p>
            <a:r>
              <a:rPr lang="en-US" altLang="zh-TW" dirty="0" smtClean="0"/>
              <a:t>more semantically related they are.</a:t>
            </a:r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766797" y="4077072"/>
            <a:ext cx="7189579" cy="923330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altLang="zh-TW" dirty="0" smtClean="0">
                <a:solidFill>
                  <a:schemeClr val="tx1"/>
                </a:solidFill>
              </a:rPr>
              <a:t>Mutual information measures the strength of association between the two words and can be considered as a measure of their semantic relatedness.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187624" y="5733256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MI </a:t>
            </a:r>
            <a:endParaRPr lang="zh-TW" altLang="en-US" dirty="0"/>
          </a:p>
        </p:txBody>
      </p:sp>
      <p:cxnSp>
        <p:nvCxnSpPr>
          <p:cNvPr id="21" name="直線單箭頭接點 20"/>
          <p:cNvCxnSpPr/>
          <p:nvPr/>
        </p:nvCxnSpPr>
        <p:spPr>
          <a:xfrm flipV="1">
            <a:off x="1665975" y="5795101"/>
            <a:ext cx="159630" cy="2456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右大括弧 24"/>
          <p:cNvSpPr/>
          <p:nvPr/>
        </p:nvSpPr>
        <p:spPr>
          <a:xfrm>
            <a:off x="8185188" y="1884222"/>
            <a:ext cx="288032" cy="1728192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8468442" y="2302752"/>
            <a:ext cx="461665" cy="9563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TW" dirty="0" smtClean="0"/>
              <a:t>Sum=1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491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TC102455519[[fn=冬天]]</Template>
  <TotalTime>1737</TotalTime>
  <Words>2666</Words>
  <Application>Microsoft Office PowerPoint</Application>
  <PresentationFormat>如螢幕大小 (4:3)</PresentationFormat>
  <Paragraphs>657</Paragraphs>
  <Slides>31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Winter</vt:lpstr>
      <vt:lpstr>PowerPoint 簡報</vt:lpstr>
      <vt:lpstr>     Outline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Asus</cp:lastModifiedBy>
  <cp:revision>283</cp:revision>
  <dcterms:created xsi:type="dcterms:W3CDTF">2012-05-12T02:54:02Z</dcterms:created>
  <dcterms:modified xsi:type="dcterms:W3CDTF">2012-05-27T09:33:21Z</dcterms:modified>
</cp:coreProperties>
</file>